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3.xml" ContentType="application/vnd.openxmlformats-officedocument.presentationml.notesSlide+xml"/>
  <Override PartName="/ppt/ink/ink1.xml" ContentType="application/inkml+xml"/>
  <Override PartName="/ppt/ink/ink2.xml" ContentType="application/inkml+xml"/>
  <Override PartName="/ppt/ink/ink3.xml" ContentType="application/inkml+xml"/>
  <Override PartName="/ppt/ink/ink4.xml" ContentType="application/inkml+xml"/>
  <Override PartName="/ppt/notesSlides/notesSlide4.xml" ContentType="application/vnd.openxmlformats-officedocument.presentationml.notesSlide+xml"/>
  <Override PartName="/ppt/ink/ink5.xml" ContentType="application/inkml+xml"/>
  <Override PartName="/ppt/ink/ink6.xml" ContentType="application/inkml+xml"/>
  <Override PartName="/ppt/ink/ink7.xml" ContentType="application/inkml+xml"/>
  <Override PartName="/ppt/ink/ink8.xml" ContentType="application/inkml+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99" r:id="rId1"/>
  </p:sldMasterIdLst>
  <p:notesMasterIdLst>
    <p:notesMasterId r:id="rId33"/>
  </p:notesMasterIdLst>
  <p:sldIdLst>
    <p:sldId id="256" r:id="rId2"/>
    <p:sldId id="362" r:id="rId3"/>
    <p:sldId id="489" r:id="rId4"/>
    <p:sldId id="560" r:id="rId5"/>
    <p:sldId id="559" r:id="rId6"/>
    <p:sldId id="557" r:id="rId7"/>
    <p:sldId id="558" r:id="rId8"/>
    <p:sldId id="535" r:id="rId9"/>
    <p:sldId id="259" r:id="rId10"/>
    <p:sldId id="263" r:id="rId11"/>
    <p:sldId id="264" r:id="rId12"/>
    <p:sldId id="267" r:id="rId13"/>
    <p:sldId id="270" r:id="rId14"/>
    <p:sldId id="568" r:id="rId15"/>
    <p:sldId id="569" r:id="rId16"/>
    <p:sldId id="556" r:id="rId17"/>
    <p:sldId id="570" r:id="rId18"/>
    <p:sldId id="571" r:id="rId19"/>
    <p:sldId id="572" r:id="rId20"/>
    <p:sldId id="573" r:id="rId21"/>
    <p:sldId id="536" r:id="rId22"/>
    <p:sldId id="574" r:id="rId23"/>
    <p:sldId id="575" r:id="rId24"/>
    <p:sldId id="576" r:id="rId25"/>
    <p:sldId id="577" r:id="rId26"/>
    <p:sldId id="567" r:id="rId27"/>
    <p:sldId id="578" r:id="rId28"/>
    <p:sldId id="541" r:id="rId29"/>
    <p:sldId id="542" r:id="rId30"/>
    <p:sldId id="579" r:id="rId31"/>
    <p:sldId id="396" r:id="rId32"/>
  </p:sldIdLst>
  <p:sldSz cx="9144000" cy="6858000" type="screen4x3"/>
  <p:notesSz cx="9144000" cy="6858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99FF"/>
    <a:srgbClr val="FF9900"/>
    <a:srgbClr val="66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Style moyen 2 - Accentuation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876" autoAdjust="0"/>
    <p:restoredTop sz="87143" autoAdjust="0"/>
  </p:normalViewPr>
  <p:slideViewPr>
    <p:cSldViewPr>
      <p:cViewPr varScale="1">
        <p:scale>
          <a:sx n="72" d="100"/>
          <a:sy n="72" d="100"/>
        </p:scale>
        <p:origin x="1704" y="53"/>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92F7907-B3F7-43C1-857F-DC1FCB25D7AB}"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fr-FR"/>
        </a:p>
      </dgm:t>
    </dgm:pt>
    <dgm:pt modelId="{A897E62D-6A88-4914-9F20-E09D4E51F1EB}">
      <dgm:prSet phldrT="[Texte]" custT="1"/>
      <dgm:spPr>
        <a:solidFill>
          <a:srgbClr val="66CCFF"/>
        </a:solidFill>
      </dgm:spPr>
      <dgm:t>
        <a:bodyPr/>
        <a:lstStyle/>
        <a:p>
          <a:pPr algn="ctr"/>
          <a:r>
            <a:rPr lang="fr-FR" sz="4400" dirty="0"/>
            <a:t>RSU </a:t>
          </a:r>
        </a:p>
      </dgm:t>
    </dgm:pt>
    <dgm:pt modelId="{A0614D09-09F9-4928-B334-ED02DFB50F0D}" type="parTrans" cxnId="{5D3F8F15-E47C-4098-A9C2-869B0B308DFA}">
      <dgm:prSet/>
      <dgm:spPr/>
      <dgm:t>
        <a:bodyPr/>
        <a:lstStyle/>
        <a:p>
          <a:endParaRPr lang="fr-FR"/>
        </a:p>
      </dgm:t>
    </dgm:pt>
    <dgm:pt modelId="{CD1C9290-20FF-41CA-9F58-5CD19B2EE6A7}" type="sibTrans" cxnId="{5D3F8F15-E47C-4098-A9C2-869B0B308DFA}">
      <dgm:prSet/>
      <dgm:spPr/>
      <dgm:t>
        <a:bodyPr/>
        <a:lstStyle/>
        <a:p>
          <a:endParaRPr lang="fr-FR"/>
        </a:p>
      </dgm:t>
    </dgm:pt>
    <dgm:pt modelId="{E8665236-67CB-4250-8E70-28E5366020B0}" type="pres">
      <dgm:prSet presAssocID="{392F7907-B3F7-43C1-857F-DC1FCB25D7AB}" presName="linear" presStyleCnt="0">
        <dgm:presLayoutVars>
          <dgm:dir/>
          <dgm:animLvl val="lvl"/>
          <dgm:resizeHandles val="exact"/>
        </dgm:presLayoutVars>
      </dgm:prSet>
      <dgm:spPr/>
    </dgm:pt>
    <dgm:pt modelId="{F117A08F-258F-4E7F-A5F9-E9053FC14039}" type="pres">
      <dgm:prSet presAssocID="{A897E62D-6A88-4914-9F20-E09D4E51F1EB}" presName="parentLin" presStyleCnt="0"/>
      <dgm:spPr/>
    </dgm:pt>
    <dgm:pt modelId="{3080216E-A1D1-4316-BEE5-08A65F123F04}" type="pres">
      <dgm:prSet presAssocID="{A897E62D-6A88-4914-9F20-E09D4E51F1EB}" presName="parentLeftMargin" presStyleLbl="node1" presStyleIdx="0" presStyleCnt="1"/>
      <dgm:spPr/>
    </dgm:pt>
    <dgm:pt modelId="{F8403D09-73B7-4432-A724-0EB3B38231A4}" type="pres">
      <dgm:prSet presAssocID="{A897E62D-6A88-4914-9F20-E09D4E51F1EB}" presName="parentText" presStyleLbl="node1" presStyleIdx="0" presStyleCnt="1" custScaleX="157296" custScaleY="176370" custLinFactNeighborX="-1969" custLinFactNeighborY="7340">
        <dgm:presLayoutVars>
          <dgm:chMax val="0"/>
          <dgm:bulletEnabled val="1"/>
        </dgm:presLayoutVars>
      </dgm:prSet>
      <dgm:spPr/>
    </dgm:pt>
    <dgm:pt modelId="{6B817595-63CD-4DC9-9B53-DEB2A64F86D6}" type="pres">
      <dgm:prSet presAssocID="{A897E62D-6A88-4914-9F20-E09D4E51F1EB}" presName="negativeSpace" presStyleCnt="0"/>
      <dgm:spPr/>
    </dgm:pt>
    <dgm:pt modelId="{87BF6F1E-1459-4BE2-85D1-DB613A545D1B}" type="pres">
      <dgm:prSet presAssocID="{A897E62D-6A88-4914-9F20-E09D4E51F1EB}" presName="childText" presStyleLbl="conFgAcc1" presStyleIdx="0" presStyleCnt="1">
        <dgm:presLayoutVars>
          <dgm:bulletEnabled val="1"/>
        </dgm:presLayoutVars>
      </dgm:prSet>
      <dgm:spPr>
        <a:ln>
          <a:solidFill>
            <a:schemeClr val="accent5"/>
          </a:solidFill>
        </a:ln>
      </dgm:spPr>
    </dgm:pt>
  </dgm:ptLst>
  <dgm:cxnLst>
    <dgm:cxn modelId="{5D3F8F15-E47C-4098-A9C2-869B0B308DFA}" srcId="{392F7907-B3F7-43C1-857F-DC1FCB25D7AB}" destId="{A897E62D-6A88-4914-9F20-E09D4E51F1EB}" srcOrd="0" destOrd="0" parTransId="{A0614D09-09F9-4928-B334-ED02DFB50F0D}" sibTransId="{CD1C9290-20FF-41CA-9F58-5CD19B2EE6A7}"/>
    <dgm:cxn modelId="{8EDF6B48-AE13-48B3-9F44-620E4F0418D0}" type="presOf" srcId="{A897E62D-6A88-4914-9F20-E09D4E51F1EB}" destId="{F8403D09-73B7-4432-A724-0EB3B38231A4}" srcOrd="1" destOrd="0" presId="urn:microsoft.com/office/officeart/2005/8/layout/list1"/>
    <dgm:cxn modelId="{DF477FCE-9A14-47F4-B6EB-26A9E79A9BE5}" type="presOf" srcId="{392F7907-B3F7-43C1-857F-DC1FCB25D7AB}" destId="{E8665236-67CB-4250-8E70-28E5366020B0}" srcOrd="0" destOrd="0" presId="urn:microsoft.com/office/officeart/2005/8/layout/list1"/>
    <dgm:cxn modelId="{14E7D3DE-BA9F-49B7-8FB4-646850CAE883}" type="presOf" srcId="{A897E62D-6A88-4914-9F20-E09D4E51F1EB}" destId="{3080216E-A1D1-4316-BEE5-08A65F123F04}" srcOrd="0" destOrd="0" presId="urn:microsoft.com/office/officeart/2005/8/layout/list1"/>
    <dgm:cxn modelId="{72A1C297-F958-41C8-8C32-6BFCF67A79FB}" type="presParOf" srcId="{E8665236-67CB-4250-8E70-28E5366020B0}" destId="{F117A08F-258F-4E7F-A5F9-E9053FC14039}" srcOrd="0" destOrd="0" presId="urn:microsoft.com/office/officeart/2005/8/layout/list1"/>
    <dgm:cxn modelId="{FE818D29-DC35-437A-9470-4A2CE4CF3AA9}" type="presParOf" srcId="{F117A08F-258F-4E7F-A5F9-E9053FC14039}" destId="{3080216E-A1D1-4316-BEE5-08A65F123F04}" srcOrd="0" destOrd="0" presId="urn:microsoft.com/office/officeart/2005/8/layout/list1"/>
    <dgm:cxn modelId="{4901DA0B-6F42-4B3D-B96C-19CE51B83DAF}" type="presParOf" srcId="{F117A08F-258F-4E7F-A5F9-E9053FC14039}" destId="{F8403D09-73B7-4432-A724-0EB3B38231A4}" srcOrd="1" destOrd="0" presId="urn:microsoft.com/office/officeart/2005/8/layout/list1"/>
    <dgm:cxn modelId="{267D6E28-929D-4FE6-926A-AF317EFF8432}" type="presParOf" srcId="{E8665236-67CB-4250-8E70-28E5366020B0}" destId="{6B817595-63CD-4DC9-9B53-DEB2A64F86D6}" srcOrd="1" destOrd="0" presId="urn:microsoft.com/office/officeart/2005/8/layout/list1"/>
    <dgm:cxn modelId="{C6427F28-058A-4A66-8AA2-DEEC4A8C5D0A}" type="presParOf" srcId="{E8665236-67CB-4250-8E70-28E5366020B0}" destId="{87BF6F1E-1459-4BE2-85D1-DB613A545D1B}"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92F7907-B3F7-43C1-857F-DC1FCB25D7AB}"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fr-FR"/>
        </a:p>
      </dgm:t>
    </dgm:pt>
    <dgm:pt modelId="{A897E62D-6A88-4914-9F20-E09D4E51F1EB}">
      <dgm:prSet phldrT="[Texte]" custT="1"/>
      <dgm:spPr>
        <a:solidFill>
          <a:schemeClr val="accent6">
            <a:lumMod val="60000"/>
            <a:lumOff val="40000"/>
          </a:schemeClr>
        </a:solidFill>
      </dgm:spPr>
      <dgm:t>
        <a:bodyPr/>
        <a:lstStyle/>
        <a:p>
          <a:pPr algn="ctr"/>
          <a:r>
            <a:rPr lang="fr-FR" sz="4400" dirty="0"/>
            <a:t>MEDIATION PREALABLE OBLIGATOIRE</a:t>
          </a:r>
        </a:p>
      </dgm:t>
    </dgm:pt>
    <dgm:pt modelId="{A0614D09-09F9-4928-B334-ED02DFB50F0D}" type="parTrans" cxnId="{5D3F8F15-E47C-4098-A9C2-869B0B308DFA}">
      <dgm:prSet/>
      <dgm:spPr/>
      <dgm:t>
        <a:bodyPr/>
        <a:lstStyle/>
        <a:p>
          <a:endParaRPr lang="fr-FR"/>
        </a:p>
      </dgm:t>
    </dgm:pt>
    <dgm:pt modelId="{CD1C9290-20FF-41CA-9F58-5CD19B2EE6A7}" type="sibTrans" cxnId="{5D3F8F15-E47C-4098-A9C2-869B0B308DFA}">
      <dgm:prSet/>
      <dgm:spPr/>
      <dgm:t>
        <a:bodyPr/>
        <a:lstStyle/>
        <a:p>
          <a:endParaRPr lang="fr-FR"/>
        </a:p>
      </dgm:t>
    </dgm:pt>
    <dgm:pt modelId="{E8665236-67CB-4250-8E70-28E5366020B0}" type="pres">
      <dgm:prSet presAssocID="{392F7907-B3F7-43C1-857F-DC1FCB25D7AB}" presName="linear" presStyleCnt="0">
        <dgm:presLayoutVars>
          <dgm:dir/>
          <dgm:animLvl val="lvl"/>
          <dgm:resizeHandles val="exact"/>
        </dgm:presLayoutVars>
      </dgm:prSet>
      <dgm:spPr/>
    </dgm:pt>
    <dgm:pt modelId="{F117A08F-258F-4E7F-A5F9-E9053FC14039}" type="pres">
      <dgm:prSet presAssocID="{A897E62D-6A88-4914-9F20-E09D4E51F1EB}" presName="parentLin" presStyleCnt="0"/>
      <dgm:spPr/>
    </dgm:pt>
    <dgm:pt modelId="{3080216E-A1D1-4316-BEE5-08A65F123F04}" type="pres">
      <dgm:prSet presAssocID="{A897E62D-6A88-4914-9F20-E09D4E51F1EB}" presName="parentLeftMargin" presStyleLbl="node1" presStyleIdx="0" presStyleCnt="1"/>
      <dgm:spPr/>
    </dgm:pt>
    <dgm:pt modelId="{F8403D09-73B7-4432-A724-0EB3B38231A4}" type="pres">
      <dgm:prSet presAssocID="{A897E62D-6A88-4914-9F20-E09D4E51F1EB}" presName="parentText" presStyleLbl="node1" presStyleIdx="0" presStyleCnt="1" custScaleX="157296" custScaleY="176370" custLinFactNeighborX="-1969" custLinFactNeighborY="7340">
        <dgm:presLayoutVars>
          <dgm:chMax val="0"/>
          <dgm:bulletEnabled val="1"/>
        </dgm:presLayoutVars>
      </dgm:prSet>
      <dgm:spPr/>
    </dgm:pt>
    <dgm:pt modelId="{6B817595-63CD-4DC9-9B53-DEB2A64F86D6}" type="pres">
      <dgm:prSet presAssocID="{A897E62D-6A88-4914-9F20-E09D4E51F1EB}" presName="negativeSpace" presStyleCnt="0"/>
      <dgm:spPr/>
    </dgm:pt>
    <dgm:pt modelId="{87BF6F1E-1459-4BE2-85D1-DB613A545D1B}" type="pres">
      <dgm:prSet presAssocID="{A897E62D-6A88-4914-9F20-E09D4E51F1EB}" presName="childText" presStyleLbl="conFgAcc1" presStyleIdx="0" presStyleCnt="1">
        <dgm:presLayoutVars>
          <dgm:bulletEnabled val="1"/>
        </dgm:presLayoutVars>
      </dgm:prSet>
      <dgm:spPr>
        <a:ln>
          <a:solidFill>
            <a:schemeClr val="accent5"/>
          </a:solidFill>
        </a:ln>
      </dgm:spPr>
    </dgm:pt>
  </dgm:ptLst>
  <dgm:cxnLst>
    <dgm:cxn modelId="{5D3F8F15-E47C-4098-A9C2-869B0B308DFA}" srcId="{392F7907-B3F7-43C1-857F-DC1FCB25D7AB}" destId="{A897E62D-6A88-4914-9F20-E09D4E51F1EB}" srcOrd="0" destOrd="0" parTransId="{A0614D09-09F9-4928-B334-ED02DFB50F0D}" sibTransId="{CD1C9290-20FF-41CA-9F58-5CD19B2EE6A7}"/>
    <dgm:cxn modelId="{8EDF6B48-AE13-48B3-9F44-620E4F0418D0}" type="presOf" srcId="{A897E62D-6A88-4914-9F20-E09D4E51F1EB}" destId="{F8403D09-73B7-4432-A724-0EB3B38231A4}" srcOrd="1" destOrd="0" presId="urn:microsoft.com/office/officeart/2005/8/layout/list1"/>
    <dgm:cxn modelId="{DF477FCE-9A14-47F4-B6EB-26A9E79A9BE5}" type="presOf" srcId="{392F7907-B3F7-43C1-857F-DC1FCB25D7AB}" destId="{E8665236-67CB-4250-8E70-28E5366020B0}" srcOrd="0" destOrd="0" presId="urn:microsoft.com/office/officeart/2005/8/layout/list1"/>
    <dgm:cxn modelId="{14E7D3DE-BA9F-49B7-8FB4-646850CAE883}" type="presOf" srcId="{A897E62D-6A88-4914-9F20-E09D4E51F1EB}" destId="{3080216E-A1D1-4316-BEE5-08A65F123F04}" srcOrd="0" destOrd="0" presId="urn:microsoft.com/office/officeart/2005/8/layout/list1"/>
    <dgm:cxn modelId="{72A1C297-F958-41C8-8C32-6BFCF67A79FB}" type="presParOf" srcId="{E8665236-67CB-4250-8E70-28E5366020B0}" destId="{F117A08F-258F-4E7F-A5F9-E9053FC14039}" srcOrd="0" destOrd="0" presId="urn:microsoft.com/office/officeart/2005/8/layout/list1"/>
    <dgm:cxn modelId="{FE818D29-DC35-437A-9470-4A2CE4CF3AA9}" type="presParOf" srcId="{F117A08F-258F-4E7F-A5F9-E9053FC14039}" destId="{3080216E-A1D1-4316-BEE5-08A65F123F04}" srcOrd="0" destOrd="0" presId="urn:microsoft.com/office/officeart/2005/8/layout/list1"/>
    <dgm:cxn modelId="{4901DA0B-6F42-4B3D-B96C-19CE51B83DAF}" type="presParOf" srcId="{F117A08F-258F-4E7F-A5F9-E9053FC14039}" destId="{F8403D09-73B7-4432-A724-0EB3B38231A4}" srcOrd="1" destOrd="0" presId="urn:microsoft.com/office/officeart/2005/8/layout/list1"/>
    <dgm:cxn modelId="{267D6E28-929D-4FE6-926A-AF317EFF8432}" type="presParOf" srcId="{E8665236-67CB-4250-8E70-28E5366020B0}" destId="{6B817595-63CD-4DC9-9B53-DEB2A64F86D6}" srcOrd="1" destOrd="0" presId="urn:microsoft.com/office/officeart/2005/8/layout/list1"/>
    <dgm:cxn modelId="{C6427F28-058A-4A66-8AA2-DEEC4A8C5D0A}" type="presParOf" srcId="{E8665236-67CB-4250-8E70-28E5366020B0}" destId="{87BF6F1E-1459-4BE2-85D1-DB613A545D1B}"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92F7907-B3F7-43C1-857F-DC1FCB25D7AB}"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fr-FR"/>
        </a:p>
      </dgm:t>
    </dgm:pt>
    <dgm:pt modelId="{A897E62D-6A88-4914-9F20-E09D4E51F1EB}">
      <dgm:prSet phldrT="[Texte]" custT="1"/>
      <dgm:spPr>
        <a:solidFill>
          <a:srgbClr val="FF0000"/>
        </a:solidFill>
      </dgm:spPr>
      <dgm:t>
        <a:bodyPr/>
        <a:lstStyle/>
        <a:p>
          <a:pPr algn="ctr"/>
          <a:r>
            <a:rPr lang="fr-FR" sz="4400" dirty="0"/>
            <a:t>ACCOMPAGNEMENT EN MATIERE CONTENTIEUSE ET PRE-CONTENTIEUSE</a:t>
          </a:r>
        </a:p>
      </dgm:t>
    </dgm:pt>
    <dgm:pt modelId="{A0614D09-09F9-4928-B334-ED02DFB50F0D}" type="parTrans" cxnId="{5D3F8F15-E47C-4098-A9C2-869B0B308DFA}">
      <dgm:prSet/>
      <dgm:spPr/>
      <dgm:t>
        <a:bodyPr/>
        <a:lstStyle/>
        <a:p>
          <a:endParaRPr lang="fr-FR"/>
        </a:p>
      </dgm:t>
    </dgm:pt>
    <dgm:pt modelId="{CD1C9290-20FF-41CA-9F58-5CD19B2EE6A7}" type="sibTrans" cxnId="{5D3F8F15-E47C-4098-A9C2-869B0B308DFA}">
      <dgm:prSet/>
      <dgm:spPr/>
      <dgm:t>
        <a:bodyPr/>
        <a:lstStyle/>
        <a:p>
          <a:endParaRPr lang="fr-FR"/>
        </a:p>
      </dgm:t>
    </dgm:pt>
    <dgm:pt modelId="{E8665236-67CB-4250-8E70-28E5366020B0}" type="pres">
      <dgm:prSet presAssocID="{392F7907-B3F7-43C1-857F-DC1FCB25D7AB}" presName="linear" presStyleCnt="0">
        <dgm:presLayoutVars>
          <dgm:dir/>
          <dgm:animLvl val="lvl"/>
          <dgm:resizeHandles val="exact"/>
        </dgm:presLayoutVars>
      </dgm:prSet>
      <dgm:spPr/>
    </dgm:pt>
    <dgm:pt modelId="{F117A08F-258F-4E7F-A5F9-E9053FC14039}" type="pres">
      <dgm:prSet presAssocID="{A897E62D-6A88-4914-9F20-E09D4E51F1EB}" presName="parentLin" presStyleCnt="0"/>
      <dgm:spPr/>
    </dgm:pt>
    <dgm:pt modelId="{3080216E-A1D1-4316-BEE5-08A65F123F04}" type="pres">
      <dgm:prSet presAssocID="{A897E62D-6A88-4914-9F20-E09D4E51F1EB}" presName="parentLeftMargin" presStyleLbl="node1" presStyleIdx="0" presStyleCnt="1"/>
      <dgm:spPr/>
    </dgm:pt>
    <dgm:pt modelId="{F8403D09-73B7-4432-A724-0EB3B38231A4}" type="pres">
      <dgm:prSet presAssocID="{A897E62D-6A88-4914-9F20-E09D4E51F1EB}" presName="parentText" presStyleLbl="node1" presStyleIdx="0" presStyleCnt="1" custScaleX="157296" custScaleY="176370" custLinFactNeighborX="-1969" custLinFactNeighborY="7340">
        <dgm:presLayoutVars>
          <dgm:chMax val="0"/>
          <dgm:bulletEnabled val="1"/>
        </dgm:presLayoutVars>
      </dgm:prSet>
      <dgm:spPr/>
    </dgm:pt>
    <dgm:pt modelId="{6B817595-63CD-4DC9-9B53-DEB2A64F86D6}" type="pres">
      <dgm:prSet presAssocID="{A897E62D-6A88-4914-9F20-E09D4E51F1EB}" presName="negativeSpace" presStyleCnt="0"/>
      <dgm:spPr/>
    </dgm:pt>
    <dgm:pt modelId="{87BF6F1E-1459-4BE2-85D1-DB613A545D1B}" type="pres">
      <dgm:prSet presAssocID="{A897E62D-6A88-4914-9F20-E09D4E51F1EB}" presName="childText" presStyleLbl="conFgAcc1" presStyleIdx="0" presStyleCnt="1">
        <dgm:presLayoutVars>
          <dgm:bulletEnabled val="1"/>
        </dgm:presLayoutVars>
      </dgm:prSet>
      <dgm:spPr>
        <a:ln>
          <a:solidFill>
            <a:schemeClr val="accent5"/>
          </a:solidFill>
        </a:ln>
      </dgm:spPr>
    </dgm:pt>
  </dgm:ptLst>
  <dgm:cxnLst>
    <dgm:cxn modelId="{5D3F8F15-E47C-4098-A9C2-869B0B308DFA}" srcId="{392F7907-B3F7-43C1-857F-DC1FCB25D7AB}" destId="{A897E62D-6A88-4914-9F20-E09D4E51F1EB}" srcOrd="0" destOrd="0" parTransId="{A0614D09-09F9-4928-B334-ED02DFB50F0D}" sibTransId="{CD1C9290-20FF-41CA-9F58-5CD19B2EE6A7}"/>
    <dgm:cxn modelId="{8EDF6B48-AE13-48B3-9F44-620E4F0418D0}" type="presOf" srcId="{A897E62D-6A88-4914-9F20-E09D4E51F1EB}" destId="{F8403D09-73B7-4432-A724-0EB3B38231A4}" srcOrd="1" destOrd="0" presId="urn:microsoft.com/office/officeart/2005/8/layout/list1"/>
    <dgm:cxn modelId="{DF477FCE-9A14-47F4-B6EB-26A9E79A9BE5}" type="presOf" srcId="{392F7907-B3F7-43C1-857F-DC1FCB25D7AB}" destId="{E8665236-67CB-4250-8E70-28E5366020B0}" srcOrd="0" destOrd="0" presId="urn:microsoft.com/office/officeart/2005/8/layout/list1"/>
    <dgm:cxn modelId="{14E7D3DE-BA9F-49B7-8FB4-646850CAE883}" type="presOf" srcId="{A897E62D-6A88-4914-9F20-E09D4E51F1EB}" destId="{3080216E-A1D1-4316-BEE5-08A65F123F04}" srcOrd="0" destOrd="0" presId="urn:microsoft.com/office/officeart/2005/8/layout/list1"/>
    <dgm:cxn modelId="{72A1C297-F958-41C8-8C32-6BFCF67A79FB}" type="presParOf" srcId="{E8665236-67CB-4250-8E70-28E5366020B0}" destId="{F117A08F-258F-4E7F-A5F9-E9053FC14039}" srcOrd="0" destOrd="0" presId="urn:microsoft.com/office/officeart/2005/8/layout/list1"/>
    <dgm:cxn modelId="{FE818D29-DC35-437A-9470-4A2CE4CF3AA9}" type="presParOf" srcId="{F117A08F-258F-4E7F-A5F9-E9053FC14039}" destId="{3080216E-A1D1-4316-BEE5-08A65F123F04}" srcOrd="0" destOrd="0" presId="urn:microsoft.com/office/officeart/2005/8/layout/list1"/>
    <dgm:cxn modelId="{4901DA0B-6F42-4B3D-B96C-19CE51B83DAF}" type="presParOf" srcId="{F117A08F-258F-4E7F-A5F9-E9053FC14039}" destId="{F8403D09-73B7-4432-A724-0EB3B38231A4}" srcOrd="1" destOrd="0" presId="urn:microsoft.com/office/officeart/2005/8/layout/list1"/>
    <dgm:cxn modelId="{267D6E28-929D-4FE6-926A-AF317EFF8432}" type="presParOf" srcId="{E8665236-67CB-4250-8E70-28E5366020B0}" destId="{6B817595-63CD-4DC9-9B53-DEB2A64F86D6}" srcOrd="1" destOrd="0" presId="urn:microsoft.com/office/officeart/2005/8/layout/list1"/>
    <dgm:cxn modelId="{C6427F28-058A-4A66-8AA2-DEEC4A8C5D0A}" type="presParOf" srcId="{E8665236-67CB-4250-8E70-28E5366020B0}" destId="{87BF6F1E-1459-4BE2-85D1-DB613A545D1B}"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92F7907-B3F7-43C1-857F-DC1FCB25D7AB}"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fr-FR"/>
        </a:p>
      </dgm:t>
    </dgm:pt>
    <dgm:pt modelId="{A897E62D-6A88-4914-9F20-E09D4E51F1EB}">
      <dgm:prSet phldrT="[Texte]" custT="1"/>
      <dgm:spPr>
        <a:solidFill>
          <a:srgbClr val="7030A0"/>
        </a:solidFill>
      </dgm:spPr>
      <dgm:t>
        <a:bodyPr/>
        <a:lstStyle/>
        <a:p>
          <a:pPr algn="ctr"/>
          <a:r>
            <a:rPr lang="fr-FR" sz="4400" dirty="0"/>
            <a:t>REGLEMENT INTERIEUR ET CONSEIL EN ORGANISATION</a:t>
          </a:r>
        </a:p>
      </dgm:t>
    </dgm:pt>
    <dgm:pt modelId="{A0614D09-09F9-4928-B334-ED02DFB50F0D}" type="parTrans" cxnId="{5D3F8F15-E47C-4098-A9C2-869B0B308DFA}">
      <dgm:prSet/>
      <dgm:spPr/>
      <dgm:t>
        <a:bodyPr/>
        <a:lstStyle/>
        <a:p>
          <a:endParaRPr lang="fr-FR"/>
        </a:p>
      </dgm:t>
    </dgm:pt>
    <dgm:pt modelId="{CD1C9290-20FF-41CA-9F58-5CD19B2EE6A7}" type="sibTrans" cxnId="{5D3F8F15-E47C-4098-A9C2-869B0B308DFA}">
      <dgm:prSet/>
      <dgm:spPr/>
      <dgm:t>
        <a:bodyPr/>
        <a:lstStyle/>
        <a:p>
          <a:endParaRPr lang="fr-FR"/>
        </a:p>
      </dgm:t>
    </dgm:pt>
    <dgm:pt modelId="{E8665236-67CB-4250-8E70-28E5366020B0}" type="pres">
      <dgm:prSet presAssocID="{392F7907-B3F7-43C1-857F-DC1FCB25D7AB}" presName="linear" presStyleCnt="0">
        <dgm:presLayoutVars>
          <dgm:dir/>
          <dgm:animLvl val="lvl"/>
          <dgm:resizeHandles val="exact"/>
        </dgm:presLayoutVars>
      </dgm:prSet>
      <dgm:spPr/>
    </dgm:pt>
    <dgm:pt modelId="{F117A08F-258F-4E7F-A5F9-E9053FC14039}" type="pres">
      <dgm:prSet presAssocID="{A897E62D-6A88-4914-9F20-E09D4E51F1EB}" presName="parentLin" presStyleCnt="0"/>
      <dgm:spPr/>
    </dgm:pt>
    <dgm:pt modelId="{3080216E-A1D1-4316-BEE5-08A65F123F04}" type="pres">
      <dgm:prSet presAssocID="{A897E62D-6A88-4914-9F20-E09D4E51F1EB}" presName="parentLeftMargin" presStyleLbl="node1" presStyleIdx="0" presStyleCnt="1"/>
      <dgm:spPr/>
    </dgm:pt>
    <dgm:pt modelId="{F8403D09-73B7-4432-A724-0EB3B38231A4}" type="pres">
      <dgm:prSet presAssocID="{A897E62D-6A88-4914-9F20-E09D4E51F1EB}" presName="parentText" presStyleLbl="node1" presStyleIdx="0" presStyleCnt="1" custScaleX="157296" custScaleY="176370" custLinFactNeighborX="-1969" custLinFactNeighborY="7340">
        <dgm:presLayoutVars>
          <dgm:chMax val="0"/>
          <dgm:bulletEnabled val="1"/>
        </dgm:presLayoutVars>
      </dgm:prSet>
      <dgm:spPr/>
    </dgm:pt>
    <dgm:pt modelId="{6B817595-63CD-4DC9-9B53-DEB2A64F86D6}" type="pres">
      <dgm:prSet presAssocID="{A897E62D-6A88-4914-9F20-E09D4E51F1EB}" presName="negativeSpace" presStyleCnt="0"/>
      <dgm:spPr/>
    </dgm:pt>
    <dgm:pt modelId="{87BF6F1E-1459-4BE2-85D1-DB613A545D1B}" type="pres">
      <dgm:prSet presAssocID="{A897E62D-6A88-4914-9F20-E09D4E51F1EB}" presName="childText" presStyleLbl="conFgAcc1" presStyleIdx="0" presStyleCnt="1">
        <dgm:presLayoutVars>
          <dgm:bulletEnabled val="1"/>
        </dgm:presLayoutVars>
      </dgm:prSet>
      <dgm:spPr>
        <a:ln>
          <a:solidFill>
            <a:schemeClr val="accent5"/>
          </a:solidFill>
        </a:ln>
      </dgm:spPr>
    </dgm:pt>
  </dgm:ptLst>
  <dgm:cxnLst>
    <dgm:cxn modelId="{5D3F8F15-E47C-4098-A9C2-869B0B308DFA}" srcId="{392F7907-B3F7-43C1-857F-DC1FCB25D7AB}" destId="{A897E62D-6A88-4914-9F20-E09D4E51F1EB}" srcOrd="0" destOrd="0" parTransId="{A0614D09-09F9-4928-B334-ED02DFB50F0D}" sibTransId="{CD1C9290-20FF-41CA-9F58-5CD19B2EE6A7}"/>
    <dgm:cxn modelId="{8EDF6B48-AE13-48B3-9F44-620E4F0418D0}" type="presOf" srcId="{A897E62D-6A88-4914-9F20-E09D4E51F1EB}" destId="{F8403D09-73B7-4432-A724-0EB3B38231A4}" srcOrd="1" destOrd="0" presId="urn:microsoft.com/office/officeart/2005/8/layout/list1"/>
    <dgm:cxn modelId="{DF477FCE-9A14-47F4-B6EB-26A9E79A9BE5}" type="presOf" srcId="{392F7907-B3F7-43C1-857F-DC1FCB25D7AB}" destId="{E8665236-67CB-4250-8E70-28E5366020B0}" srcOrd="0" destOrd="0" presId="urn:microsoft.com/office/officeart/2005/8/layout/list1"/>
    <dgm:cxn modelId="{14E7D3DE-BA9F-49B7-8FB4-646850CAE883}" type="presOf" srcId="{A897E62D-6A88-4914-9F20-E09D4E51F1EB}" destId="{3080216E-A1D1-4316-BEE5-08A65F123F04}" srcOrd="0" destOrd="0" presId="urn:microsoft.com/office/officeart/2005/8/layout/list1"/>
    <dgm:cxn modelId="{72A1C297-F958-41C8-8C32-6BFCF67A79FB}" type="presParOf" srcId="{E8665236-67CB-4250-8E70-28E5366020B0}" destId="{F117A08F-258F-4E7F-A5F9-E9053FC14039}" srcOrd="0" destOrd="0" presId="urn:microsoft.com/office/officeart/2005/8/layout/list1"/>
    <dgm:cxn modelId="{FE818D29-DC35-437A-9470-4A2CE4CF3AA9}" type="presParOf" srcId="{F117A08F-258F-4E7F-A5F9-E9053FC14039}" destId="{3080216E-A1D1-4316-BEE5-08A65F123F04}" srcOrd="0" destOrd="0" presId="urn:microsoft.com/office/officeart/2005/8/layout/list1"/>
    <dgm:cxn modelId="{4901DA0B-6F42-4B3D-B96C-19CE51B83DAF}" type="presParOf" srcId="{F117A08F-258F-4E7F-A5F9-E9053FC14039}" destId="{F8403D09-73B7-4432-A724-0EB3B38231A4}" srcOrd="1" destOrd="0" presId="urn:microsoft.com/office/officeart/2005/8/layout/list1"/>
    <dgm:cxn modelId="{267D6E28-929D-4FE6-926A-AF317EFF8432}" type="presParOf" srcId="{E8665236-67CB-4250-8E70-28E5366020B0}" destId="{6B817595-63CD-4DC9-9B53-DEB2A64F86D6}" srcOrd="1" destOrd="0" presId="urn:microsoft.com/office/officeart/2005/8/layout/list1"/>
    <dgm:cxn modelId="{C6427F28-058A-4A66-8AA2-DEEC4A8C5D0A}" type="presParOf" srcId="{E8665236-67CB-4250-8E70-28E5366020B0}" destId="{87BF6F1E-1459-4BE2-85D1-DB613A545D1B}"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92F7907-B3F7-43C1-857F-DC1FCB25D7AB}"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fr-FR"/>
        </a:p>
      </dgm:t>
    </dgm:pt>
    <dgm:pt modelId="{A897E62D-6A88-4914-9F20-E09D4E51F1EB}">
      <dgm:prSet phldrT="[Texte]" custT="1"/>
      <dgm:spPr>
        <a:solidFill>
          <a:schemeClr val="accent2">
            <a:lumMod val="75000"/>
          </a:schemeClr>
        </a:solidFill>
      </dgm:spPr>
      <dgm:t>
        <a:bodyPr/>
        <a:lstStyle/>
        <a:p>
          <a:pPr algn="ctr"/>
          <a:r>
            <a:rPr lang="fr-FR" sz="4400" dirty="0"/>
            <a:t>RETOUR SUR LE QUESTIONNAIRE SUR LES VISIOS</a:t>
          </a:r>
        </a:p>
      </dgm:t>
    </dgm:pt>
    <dgm:pt modelId="{A0614D09-09F9-4928-B334-ED02DFB50F0D}" type="parTrans" cxnId="{5D3F8F15-E47C-4098-A9C2-869B0B308DFA}">
      <dgm:prSet/>
      <dgm:spPr/>
      <dgm:t>
        <a:bodyPr/>
        <a:lstStyle/>
        <a:p>
          <a:endParaRPr lang="fr-FR"/>
        </a:p>
      </dgm:t>
    </dgm:pt>
    <dgm:pt modelId="{CD1C9290-20FF-41CA-9F58-5CD19B2EE6A7}" type="sibTrans" cxnId="{5D3F8F15-E47C-4098-A9C2-869B0B308DFA}">
      <dgm:prSet/>
      <dgm:spPr/>
      <dgm:t>
        <a:bodyPr/>
        <a:lstStyle/>
        <a:p>
          <a:endParaRPr lang="fr-FR"/>
        </a:p>
      </dgm:t>
    </dgm:pt>
    <dgm:pt modelId="{E8665236-67CB-4250-8E70-28E5366020B0}" type="pres">
      <dgm:prSet presAssocID="{392F7907-B3F7-43C1-857F-DC1FCB25D7AB}" presName="linear" presStyleCnt="0">
        <dgm:presLayoutVars>
          <dgm:dir/>
          <dgm:animLvl val="lvl"/>
          <dgm:resizeHandles val="exact"/>
        </dgm:presLayoutVars>
      </dgm:prSet>
      <dgm:spPr/>
    </dgm:pt>
    <dgm:pt modelId="{F117A08F-258F-4E7F-A5F9-E9053FC14039}" type="pres">
      <dgm:prSet presAssocID="{A897E62D-6A88-4914-9F20-E09D4E51F1EB}" presName="parentLin" presStyleCnt="0"/>
      <dgm:spPr/>
    </dgm:pt>
    <dgm:pt modelId="{3080216E-A1D1-4316-BEE5-08A65F123F04}" type="pres">
      <dgm:prSet presAssocID="{A897E62D-6A88-4914-9F20-E09D4E51F1EB}" presName="parentLeftMargin" presStyleLbl="node1" presStyleIdx="0" presStyleCnt="1"/>
      <dgm:spPr/>
    </dgm:pt>
    <dgm:pt modelId="{F8403D09-73B7-4432-A724-0EB3B38231A4}" type="pres">
      <dgm:prSet presAssocID="{A897E62D-6A88-4914-9F20-E09D4E51F1EB}" presName="parentText" presStyleLbl="node1" presStyleIdx="0" presStyleCnt="1" custScaleX="157296" custScaleY="176370" custLinFactNeighborX="-1969" custLinFactNeighborY="7340">
        <dgm:presLayoutVars>
          <dgm:chMax val="0"/>
          <dgm:bulletEnabled val="1"/>
        </dgm:presLayoutVars>
      </dgm:prSet>
      <dgm:spPr/>
    </dgm:pt>
    <dgm:pt modelId="{6B817595-63CD-4DC9-9B53-DEB2A64F86D6}" type="pres">
      <dgm:prSet presAssocID="{A897E62D-6A88-4914-9F20-E09D4E51F1EB}" presName="negativeSpace" presStyleCnt="0"/>
      <dgm:spPr/>
    </dgm:pt>
    <dgm:pt modelId="{87BF6F1E-1459-4BE2-85D1-DB613A545D1B}" type="pres">
      <dgm:prSet presAssocID="{A897E62D-6A88-4914-9F20-E09D4E51F1EB}" presName="childText" presStyleLbl="conFgAcc1" presStyleIdx="0" presStyleCnt="1">
        <dgm:presLayoutVars>
          <dgm:bulletEnabled val="1"/>
        </dgm:presLayoutVars>
      </dgm:prSet>
      <dgm:spPr>
        <a:ln>
          <a:solidFill>
            <a:schemeClr val="accent5"/>
          </a:solidFill>
        </a:ln>
      </dgm:spPr>
    </dgm:pt>
  </dgm:ptLst>
  <dgm:cxnLst>
    <dgm:cxn modelId="{5D3F8F15-E47C-4098-A9C2-869B0B308DFA}" srcId="{392F7907-B3F7-43C1-857F-DC1FCB25D7AB}" destId="{A897E62D-6A88-4914-9F20-E09D4E51F1EB}" srcOrd="0" destOrd="0" parTransId="{A0614D09-09F9-4928-B334-ED02DFB50F0D}" sibTransId="{CD1C9290-20FF-41CA-9F58-5CD19B2EE6A7}"/>
    <dgm:cxn modelId="{8EDF6B48-AE13-48B3-9F44-620E4F0418D0}" type="presOf" srcId="{A897E62D-6A88-4914-9F20-E09D4E51F1EB}" destId="{F8403D09-73B7-4432-A724-0EB3B38231A4}" srcOrd="1" destOrd="0" presId="urn:microsoft.com/office/officeart/2005/8/layout/list1"/>
    <dgm:cxn modelId="{DF477FCE-9A14-47F4-B6EB-26A9E79A9BE5}" type="presOf" srcId="{392F7907-B3F7-43C1-857F-DC1FCB25D7AB}" destId="{E8665236-67CB-4250-8E70-28E5366020B0}" srcOrd="0" destOrd="0" presId="urn:microsoft.com/office/officeart/2005/8/layout/list1"/>
    <dgm:cxn modelId="{14E7D3DE-BA9F-49B7-8FB4-646850CAE883}" type="presOf" srcId="{A897E62D-6A88-4914-9F20-E09D4E51F1EB}" destId="{3080216E-A1D1-4316-BEE5-08A65F123F04}" srcOrd="0" destOrd="0" presId="urn:microsoft.com/office/officeart/2005/8/layout/list1"/>
    <dgm:cxn modelId="{72A1C297-F958-41C8-8C32-6BFCF67A79FB}" type="presParOf" srcId="{E8665236-67CB-4250-8E70-28E5366020B0}" destId="{F117A08F-258F-4E7F-A5F9-E9053FC14039}" srcOrd="0" destOrd="0" presId="urn:microsoft.com/office/officeart/2005/8/layout/list1"/>
    <dgm:cxn modelId="{FE818D29-DC35-437A-9470-4A2CE4CF3AA9}" type="presParOf" srcId="{F117A08F-258F-4E7F-A5F9-E9053FC14039}" destId="{3080216E-A1D1-4316-BEE5-08A65F123F04}" srcOrd="0" destOrd="0" presId="urn:microsoft.com/office/officeart/2005/8/layout/list1"/>
    <dgm:cxn modelId="{4901DA0B-6F42-4B3D-B96C-19CE51B83DAF}" type="presParOf" srcId="{F117A08F-258F-4E7F-A5F9-E9053FC14039}" destId="{F8403D09-73B7-4432-A724-0EB3B38231A4}" srcOrd="1" destOrd="0" presId="urn:microsoft.com/office/officeart/2005/8/layout/list1"/>
    <dgm:cxn modelId="{267D6E28-929D-4FE6-926A-AF317EFF8432}" type="presParOf" srcId="{E8665236-67CB-4250-8E70-28E5366020B0}" destId="{6B817595-63CD-4DC9-9B53-DEB2A64F86D6}" srcOrd="1" destOrd="0" presId="urn:microsoft.com/office/officeart/2005/8/layout/list1"/>
    <dgm:cxn modelId="{C6427F28-058A-4A66-8AA2-DEEC4A8C5D0A}" type="presParOf" srcId="{E8665236-67CB-4250-8E70-28E5366020B0}" destId="{87BF6F1E-1459-4BE2-85D1-DB613A545D1B}"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392F7907-B3F7-43C1-857F-DC1FCB25D7AB}"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fr-FR"/>
        </a:p>
      </dgm:t>
    </dgm:pt>
    <dgm:pt modelId="{A897E62D-6A88-4914-9F20-E09D4E51F1EB}">
      <dgm:prSet phldrT="[Texte]" custT="1"/>
      <dgm:spPr>
        <a:solidFill>
          <a:srgbClr val="FFC000"/>
        </a:solidFill>
      </dgm:spPr>
      <dgm:t>
        <a:bodyPr/>
        <a:lstStyle/>
        <a:p>
          <a:pPr algn="ctr"/>
          <a:r>
            <a:rPr lang="fr-FR" sz="4400" dirty="0"/>
            <a:t>ACTU-MINUTE</a:t>
          </a:r>
        </a:p>
      </dgm:t>
    </dgm:pt>
    <dgm:pt modelId="{A0614D09-09F9-4928-B334-ED02DFB50F0D}" type="parTrans" cxnId="{5D3F8F15-E47C-4098-A9C2-869B0B308DFA}">
      <dgm:prSet/>
      <dgm:spPr/>
      <dgm:t>
        <a:bodyPr/>
        <a:lstStyle/>
        <a:p>
          <a:endParaRPr lang="fr-FR"/>
        </a:p>
      </dgm:t>
    </dgm:pt>
    <dgm:pt modelId="{CD1C9290-20FF-41CA-9F58-5CD19B2EE6A7}" type="sibTrans" cxnId="{5D3F8F15-E47C-4098-A9C2-869B0B308DFA}">
      <dgm:prSet/>
      <dgm:spPr/>
      <dgm:t>
        <a:bodyPr/>
        <a:lstStyle/>
        <a:p>
          <a:endParaRPr lang="fr-FR"/>
        </a:p>
      </dgm:t>
    </dgm:pt>
    <dgm:pt modelId="{E8665236-67CB-4250-8E70-28E5366020B0}" type="pres">
      <dgm:prSet presAssocID="{392F7907-B3F7-43C1-857F-DC1FCB25D7AB}" presName="linear" presStyleCnt="0">
        <dgm:presLayoutVars>
          <dgm:dir/>
          <dgm:animLvl val="lvl"/>
          <dgm:resizeHandles val="exact"/>
        </dgm:presLayoutVars>
      </dgm:prSet>
      <dgm:spPr/>
    </dgm:pt>
    <dgm:pt modelId="{F117A08F-258F-4E7F-A5F9-E9053FC14039}" type="pres">
      <dgm:prSet presAssocID="{A897E62D-6A88-4914-9F20-E09D4E51F1EB}" presName="parentLin" presStyleCnt="0"/>
      <dgm:spPr/>
    </dgm:pt>
    <dgm:pt modelId="{3080216E-A1D1-4316-BEE5-08A65F123F04}" type="pres">
      <dgm:prSet presAssocID="{A897E62D-6A88-4914-9F20-E09D4E51F1EB}" presName="parentLeftMargin" presStyleLbl="node1" presStyleIdx="0" presStyleCnt="1"/>
      <dgm:spPr/>
    </dgm:pt>
    <dgm:pt modelId="{F8403D09-73B7-4432-A724-0EB3B38231A4}" type="pres">
      <dgm:prSet presAssocID="{A897E62D-6A88-4914-9F20-E09D4E51F1EB}" presName="parentText" presStyleLbl="node1" presStyleIdx="0" presStyleCnt="1" custScaleX="157296" custScaleY="176370" custLinFactNeighborX="-1969" custLinFactNeighborY="7340">
        <dgm:presLayoutVars>
          <dgm:chMax val="0"/>
          <dgm:bulletEnabled val="1"/>
        </dgm:presLayoutVars>
      </dgm:prSet>
      <dgm:spPr/>
    </dgm:pt>
    <dgm:pt modelId="{6B817595-63CD-4DC9-9B53-DEB2A64F86D6}" type="pres">
      <dgm:prSet presAssocID="{A897E62D-6A88-4914-9F20-E09D4E51F1EB}" presName="negativeSpace" presStyleCnt="0"/>
      <dgm:spPr/>
    </dgm:pt>
    <dgm:pt modelId="{87BF6F1E-1459-4BE2-85D1-DB613A545D1B}" type="pres">
      <dgm:prSet presAssocID="{A897E62D-6A88-4914-9F20-E09D4E51F1EB}" presName="childText" presStyleLbl="conFgAcc1" presStyleIdx="0" presStyleCnt="1">
        <dgm:presLayoutVars>
          <dgm:bulletEnabled val="1"/>
        </dgm:presLayoutVars>
      </dgm:prSet>
      <dgm:spPr>
        <a:ln>
          <a:solidFill>
            <a:schemeClr val="accent5"/>
          </a:solidFill>
        </a:ln>
      </dgm:spPr>
    </dgm:pt>
  </dgm:ptLst>
  <dgm:cxnLst>
    <dgm:cxn modelId="{5D3F8F15-E47C-4098-A9C2-869B0B308DFA}" srcId="{392F7907-B3F7-43C1-857F-DC1FCB25D7AB}" destId="{A897E62D-6A88-4914-9F20-E09D4E51F1EB}" srcOrd="0" destOrd="0" parTransId="{A0614D09-09F9-4928-B334-ED02DFB50F0D}" sibTransId="{CD1C9290-20FF-41CA-9F58-5CD19B2EE6A7}"/>
    <dgm:cxn modelId="{8EDF6B48-AE13-48B3-9F44-620E4F0418D0}" type="presOf" srcId="{A897E62D-6A88-4914-9F20-E09D4E51F1EB}" destId="{F8403D09-73B7-4432-A724-0EB3B38231A4}" srcOrd="1" destOrd="0" presId="urn:microsoft.com/office/officeart/2005/8/layout/list1"/>
    <dgm:cxn modelId="{DF477FCE-9A14-47F4-B6EB-26A9E79A9BE5}" type="presOf" srcId="{392F7907-B3F7-43C1-857F-DC1FCB25D7AB}" destId="{E8665236-67CB-4250-8E70-28E5366020B0}" srcOrd="0" destOrd="0" presId="urn:microsoft.com/office/officeart/2005/8/layout/list1"/>
    <dgm:cxn modelId="{14E7D3DE-BA9F-49B7-8FB4-646850CAE883}" type="presOf" srcId="{A897E62D-6A88-4914-9F20-E09D4E51F1EB}" destId="{3080216E-A1D1-4316-BEE5-08A65F123F04}" srcOrd="0" destOrd="0" presId="urn:microsoft.com/office/officeart/2005/8/layout/list1"/>
    <dgm:cxn modelId="{72A1C297-F958-41C8-8C32-6BFCF67A79FB}" type="presParOf" srcId="{E8665236-67CB-4250-8E70-28E5366020B0}" destId="{F117A08F-258F-4E7F-A5F9-E9053FC14039}" srcOrd="0" destOrd="0" presId="urn:microsoft.com/office/officeart/2005/8/layout/list1"/>
    <dgm:cxn modelId="{FE818D29-DC35-437A-9470-4A2CE4CF3AA9}" type="presParOf" srcId="{F117A08F-258F-4E7F-A5F9-E9053FC14039}" destId="{3080216E-A1D1-4316-BEE5-08A65F123F04}" srcOrd="0" destOrd="0" presId="urn:microsoft.com/office/officeart/2005/8/layout/list1"/>
    <dgm:cxn modelId="{4901DA0B-6F42-4B3D-B96C-19CE51B83DAF}" type="presParOf" srcId="{F117A08F-258F-4E7F-A5F9-E9053FC14039}" destId="{F8403D09-73B7-4432-A724-0EB3B38231A4}" srcOrd="1" destOrd="0" presId="urn:microsoft.com/office/officeart/2005/8/layout/list1"/>
    <dgm:cxn modelId="{267D6E28-929D-4FE6-926A-AF317EFF8432}" type="presParOf" srcId="{E8665236-67CB-4250-8E70-28E5366020B0}" destId="{6B817595-63CD-4DC9-9B53-DEB2A64F86D6}" srcOrd="1" destOrd="0" presId="urn:microsoft.com/office/officeart/2005/8/layout/list1"/>
    <dgm:cxn modelId="{C6427F28-058A-4A66-8AA2-DEEC4A8C5D0A}" type="presParOf" srcId="{E8665236-67CB-4250-8E70-28E5366020B0}" destId="{87BF6F1E-1459-4BE2-85D1-DB613A545D1B}"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BF6F1E-1459-4BE2-85D1-DB613A545D1B}">
      <dsp:nvSpPr>
        <dsp:cNvPr id="0" name=""/>
        <dsp:cNvSpPr/>
      </dsp:nvSpPr>
      <dsp:spPr>
        <a:xfrm>
          <a:off x="0" y="2425393"/>
          <a:ext cx="7162800" cy="1638000"/>
        </a:xfrm>
        <a:prstGeom prst="rect">
          <a:avLst/>
        </a:prstGeom>
        <a:solidFill>
          <a:schemeClr val="lt1">
            <a:alpha val="90000"/>
            <a:hueOff val="0"/>
            <a:satOff val="0"/>
            <a:lumOff val="0"/>
            <a:alphaOff val="0"/>
          </a:schemeClr>
        </a:solidFill>
        <a:ln w="12700" cap="flat" cmpd="sng" algn="ctr">
          <a:solidFill>
            <a:schemeClr val="accent5"/>
          </a:solidFill>
          <a:prstDash val="solid"/>
          <a:miter lim="800000"/>
        </a:ln>
        <a:effectLst/>
      </dsp:spPr>
      <dsp:style>
        <a:lnRef idx="2">
          <a:scrgbClr r="0" g="0" b="0"/>
        </a:lnRef>
        <a:fillRef idx="1">
          <a:scrgbClr r="0" g="0" b="0"/>
        </a:fillRef>
        <a:effectRef idx="0">
          <a:scrgbClr r="0" g="0" b="0"/>
        </a:effectRef>
        <a:fontRef idx="minor"/>
      </dsp:style>
    </dsp:sp>
    <dsp:sp modelId="{F8403D09-73B7-4432-A724-0EB3B38231A4}">
      <dsp:nvSpPr>
        <dsp:cNvPr id="0" name=""/>
        <dsp:cNvSpPr/>
      </dsp:nvSpPr>
      <dsp:spPr>
        <a:xfrm>
          <a:off x="304802" y="141446"/>
          <a:ext cx="6847000" cy="3384187"/>
        </a:xfrm>
        <a:prstGeom prst="roundRect">
          <a:avLst/>
        </a:prstGeom>
        <a:solidFill>
          <a:srgbClr val="66CCFF"/>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9516" tIns="0" rIns="189516" bIns="0" numCol="1" spcCol="1270" anchor="ctr" anchorCtr="0">
          <a:noAutofit/>
        </a:bodyPr>
        <a:lstStyle/>
        <a:p>
          <a:pPr marL="0" lvl="0" indent="0" algn="ctr" defTabSz="1955800">
            <a:lnSpc>
              <a:spcPct val="90000"/>
            </a:lnSpc>
            <a:spcBef>
              <a:spcPct val="0"/>
            </a:spcBef>
            <a:spcAft>
              <a:spcPct val="35000"/>
            </a:spcAft>
            <a:buNone/>
          </a:pPr>
          <a:r>
            <a:rPr lang="fr-FR" sz="4400" kern="1200" dirty="0"/>
            <a:t>RSU </a:t>
          </a:r>
        </a:p>
      </dsp:txBody>
      <dsp:txXfrm>
        <a:off x="470004" y="306648"/>
        <a:ext cx="6516596" cy="305378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BF6F1E-1459-4BE2-85D1-DB613A545D1B}">
      <dsp:nvSpPr>
        <dsp:cNvPr id="0" name=""/>
        <dsp:cNvSpPr/>
      </dsp:nvSpPr>
      <dsp:spPr>
        <a:xfrm>
          <a:off x="0" y="2419341"/>
          <a:ext cx="7162800" cy="1612800"/>
        </a:xfrm>
        <a:prstGeom prst="rect">
          <a:avLst/>
        </a:prstGeom>
        <a:solidFill>
          <a:schemeClr val="lt1">
            <a:alpha val="90000"/>
            <a:hueOff val="0"/>
            <a:satOff val="0"/>
            <a:lumOff val="0"/>
            <a:alphaOff val="0"/>
          </a:schemeClr>
        </a:solidFill>
        <a:ln w="12700" cap="flat" cmpd="sng" algn="ctr">
          <a:solidFill>
            <a:schemeClr val="accent5"/>
          </a:solidFill>
          <a:prstDash val="solid"/>
          <a:miter lim="800000"/>
        </a:ln>
        <a:effectLst/>
      </dsp:spPr>
      <dsp:style>
        <a:lnRef idx="2">
          <a:scrgbClr r="0" g="0" b="0"/>
        </a:lnRef>
        <a:fillRef idx="1">
          <a:scrgbClr r="0" g="0" b="0"/>
        </a:fillRef>
        <a:effectRef idx="0">
          <a:scrgbClr r="0" g="0" b="0"/>
        </a:effectRef>
        <a:fontRef idx="minor"/>
      </dsp:style>
    </dsp:sp>
    <dsp:sp modelId="{F8403D09-73B7-4432-A724-0EB3B38231A4}">
      <dsp:nvSpPr>
        <dsp:cNvPr id="0" name=""/>
        <dsp:cNvSpPr/>
      </dsp:nvSpPr>
      <dsp:spPr>
        <a:xfrm>
          <a:off x="304802" y="170531"/>
          <a:ext cx="6847000" cy="3332123"/>
        </a:xfrm>
        <a:prstGeom prst="roundRect">
          <a:avLst/>
        </a:prstGeom>
        <a:solidFill>
          <a:schemeClr val="accent6">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9516" tIns="0" rIns="189516" bIns="0" numCol="1" spcCol="1270" anchor="ctr" anchorCtr="0">
          <a:noAutofit/>
        </a:bodyPr>
        <a:lstStyle/>
        <a:p>
          <a:pPr marL="0" lvl="0" indent="0" algn="ctr" defTabSz="1955800">
            <a:lnSpc>
              <a:spcPct val="90000"/>
            </a:lnSpc>
            <a:spcBef>
              <a:spcPct val="0"/>
            </a:spcBef>
            <a:spcAft>
              <a:spcPct val="35000"/>
            </a:spcAft>
            <a:buNone/>
          </a:pPr>
          <a:r>
            <a:rPr lang="fr-FR" sz="4400" kern="1200" dirty="0"/>
            <a:t>MEDIATION PREALABLE OBLIGATOIRE</a:t>
          </a:r>
        </a:p>
      </dsp:txBody>
      <dsp:txXfrm>
        <a:off x="467463" y="333192"/>
        <a:ext cx="6521678" cy="300680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BF6F1E-1459-4BE2-85D1-DB613A545D1B}">
      <dsp:nvSpPr>
        <dsp:cNvPr id="0" name=""/>
        <dsp:cNvSpPr/>
      </dsp:nvSpPr>
      <dsp:spPr>
        <a:xfrm>
          <a:off x="0" y="2419341"/>
          <a:ext cx="7162800" cy="1612800"/>
        </a:xfrm>
        <a:prstGeom prst="rect">
          <a:avLst/>
        </a:prstGeom>
        <a:solidFill>
          <a:schemeClr val="lt1">
            <a:alpha val="90000"/>
            <a:hueOff val="0"/>
            <a:satOff val="0"/>
            <a:lumOff val="0"/>
            <a:alphaOff val="0"/>
          </a:schemeClr>
        </a:solidFill>
        <a:ln w="12700" cap="flat" cmpd="sng" algn="ctr">
          <a:solidFill>
            <a:schemeClr val="accent5"/>
          </a:solidFill>
          <a:prstDash val="solid"/>
          <a:miter lim="800000"/>
        </a:ln>
        <a:effectLst/>
      </dsp:spPr>
      <dsp:style>
        <a:lnRef idx="2">
          <a:scrgbClr r="0" g="0" b="0"/>
        </a:lnRef>
        <a:fillRef idx="1">
          <a:scrgbClr r="0" g="0" b="0"/>
        </a:fillRef>
        <a:effectRef idx="0">
          <a:scrgbClr r="0" g="0" b="0"/>
        </a:effectRef>
        <a:fontRef idx="minor"/>
      </dsp:style>
    </dsp:sp>
    <dsp:sp modelId="{F8403D09-73B7-4432-A724-0EB3B38231A4}">
      <dsp:nvSpPr>
        <dsp:cNvPr id="0" name=""/>
        <dsp:cNvSpPr/>
      </dsp:nvSpPr>
      <dsp:spPr>
        <a:xfrm>
          <a:off x="304802" y="170531"/>
          <a:ext cx="6847000" cy="3332123"/>
        </a:xfrm>
        <a:prstGeom prst="roundRect">
          <a:avLst/>
        </a:prstGeom>
        <a:solidFill>
          <a:srgbClr val="FF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9516" tIns="0" rIns="189516" bIns="0" numCol="1" spcCol="1270" anchor="ctr" anchorCtr="0">
          <a:noAutofit/>
        </a:bodyPr>
        <a:lstStyle/>
        <a:p>
          <a:pPr marL="0" lvl="0" indent="0" algn="ctr" defTabSz="1955800">
            <a:lnSpc>
              <a:spcPct val="90000"/>
            </a:lnSpc>
            <a:spcBef>
              <a:spcPct val="0"/>
            </a:spcBef>
            <a:spcAft>
              <a:spcPct val="35000"/>
            </a:spcAft>
            <a:buNone/>
          </a:pPr>
          <a:r>
            <a:rPr lang="fr-FR" sz="4400" kern="1200" dirty="0"/>
            <a:t>ACCOMPAGNEMENT EN MATIERE CONTENTIEUSE ET PRE-CONTENTIEUSE</a:t>
          </a:r>
        </a:p>
      </dsp:txBody>
      <dsp:txXfrm>
        <a:off x="467463" y="333192"/>
        <a:ext cx="6521678" cy="300680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BF6F1E-1459-4BE2-85D1-DB613A545D1B}">
      <dsp:nvSpPr>
        <dsp:cNvPr id="0" name=""/>
        <dsp:cNvSpPr/>
      </dsp:nvSpPr>
      <dsp:spPr>
        <a:xfrm>
          <a:off x="0" y="2419341"/>
          <a:ext cx="7162800" cy="1612800"/>
        </a:xfrm>
        <a:prstGeom prst="rect">
          <a:avLst/>
        </a:prstGeom>
        <a:solidFill>
          <a:schemeClr val="lt1">
            <a:alpha val="90000"/>
            <a:hueOff val="0"/>
            <a:satOff val="0"/>
            <a:lumOff val="0"/>
            <a:alphaOff val="0"/>
          </a:schemeClr>
        </a:solidFill>
        <a:ln w="12700" cap="flat" cmpd="sng" algn="ctr">
          <a:solidFill>
            <a:schemeClr val="accent5"/>
          </a:solidFill>
          <a:prstDash val="solid"/>
          <a:miter lim="800000"/>
        </a:ln>
        <a:effectLst/>
      </dsp:spPr>
      <dsp:style>
        <a:lnRef idx="2">
          <a:scrgbClr r="0" g="0" b="0"/>
        </a:lnRef>
        <a:fillRef idx="1">
          <a:scrgbClr r="0" g="0" b="0"/>
        </a:fillRef>
        <a:effectRef idx="0">
          <a:scrgbClr r="0" g="0" b="0"/>
        </a:effectRef>
        <a:fontRef idx="minor"/>
      </dsp:style>
    </dsp:sp>
    <dsp:sp modelId="{F8403D09-73B7-4432-A724-0EB3B38231A4}">
      <dsp:nvSpPr>
        <dsp:cNvPr id="0" name=""/>
        <dsp:cNvSpPr/>
      </dsp:nvSpPr>
      <dsp:spPr>
        <a:xfrm>
          <a:off x="304802" y="170531"/>
          <a:ext cx="6847000" cy="3332123"/>
        </a:xfrm>
        <a:prstGeom prst="roundRect">
          <a:avLst/>
        </a:prstGeom>
        <a:solidFill>
          <a:srgbClr val="7030A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9516" tIns="0" rIns="189516" bIns="0" numCol="1" spcCol="1270" anchor="ctr" anchorCtr="0">
          <a:noAutofit/>
        </a:bodyPr>
        <a:lstStyle/>
        <a:p>
          <a:pPr marL="0" lvl="0" indent="0" algn="ctr" defTabSz="1955800">
            <a:lnSpc>
              <a:spcPct val="90000"/>
            </a:lnSpc>
            <a:spcBef>
              <a:spcPct val="0"/>
            </a:spcBef>
            <a:spcAft>
              <a:spcPct val="35000"/>
            </a:spcAft>
            <a:buNone/>
          </a:pPr>
          <a:r>
            <a:rPr lang="fr-FR" sz="4400" kern="1200" dirty="0"/>
            <a:t>REGLEMENT INTERIEUR ET CONSEIL EN ORGANISATION</a:t>
          </a:r>
        </a:p>
      </dsp:txBody>
      <dsp:txXfrm>
        <a:off x="467463" y="333192"/>
        <a:ext cx="6521678" cy="3006801"/>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BF6F1E-1459-4BE2-85D1-DB613A545D1B}">
      <dsp:nvSpPr>
        <dsp:cNvPr id="0" name=""/>
        <dsp:cNvSpPr/>
      </dsp:nvSpPr>
      <dsp:spPr>
        <a:xfrm>
          <a:off x="0" y="2419341"/>
          <a:ext cx="7162800" cy="1612800"/>
        </a:xfrm>
        <a:prstGeom prst="rect">
          <a:avLst/>
        </a:prstGeom>
        <a:solidFill>
          <a:schemeClr val="lt1">
            <a:alpha val="90000"/>
            <a:hueOff val="0"/>
            <a:satOff val="0"/>
            <a:lumOff val="0"/>
            <a:alphaOff val="0"/>
          </a:schemeClr>
        </a:solidFill>
        <a:ln w="12700" cap="flat" cmpd="sng" algn="ctr">
          <a:solidFill>
            <a:schemeClr val="accent5"/>
          </a:solidFill>
          <a:prstDash val="solid"/>
          <a:miter lim="800000"/>
        </a:ln>
        <a:effectLst/>
      </dsp:spPr>
      <dsp:style>
        <a:lnRef idx="2">
          <a:scrgbClr r="0" g="0" b="0"/>
        </a:lnRef>
        <a:fillRef idx="1">
          <a:scrgbClr r="0" g="0" b="0"/>
        </a:fillRef>
        <a:effectRef idx="0">
          <a:scrgbClr r="0" g="0" b="0"/>
        </a:effectRef>
        <a:fontRef idx="minor"/>
      </dsp:style>
    </dsp:sp>
    <dsp:sp modelId="{F8403D09-73B7-4432-A724-0EB3B38231A4}">
      <dsp:nvSpPr>
        <dsp:cNvPr id="0" name=""/>
        <dsp:cNvSpPr/>
      </dsp:nvSpPr>
      <dsp:spPr>
        <a:xfrm>
          <a:off x="304802" y="170531"/>
          <a:ext cx="6847000" cy="3332123"/>
        </a:xfrm>
        <a:prstGeom prst="roundRect">
          <a:avLst/>
        </a:prstGeom>
        <a:solidFill>
          <a:schemeClr val="accent2">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9516" tIns="0" rIns="189516" bIns="0" numCol="1" spcCol="1270" anchor="ctr" anchorCtr="0">
          <a:noAutofit/>
        </a:bodyPr>
        <a:lstStyle/>
        <a:p>
          <a:pPr marL="0" lvl="0" indent="0" algn="ctr" defTabSz="1955800">
            <a:lnSpc>
              <a:spcPct val="90000"/>
            </a:lnSpc>
            <a:spcBef>
              <a:spcPct val="0"/>
            </a:spcBef>
            <a:spcAft>
              <a:spcPct val="35000"/>
            </a:spcAft>
            <a:buNone/>
          </a:pPr>
          <a:r>
            <a:rPr lang="fr-FR" sz="4400" kern="1200" dirty="0"/>
            <a:t>RETOUR SUR LE QUESTIONNAIRE SUR LES VISIOS</a:t>
          </a:r>
        </a:p>
      </dsp:txBody>
      <dsp:txXfrm>
        <a:off x="467463" y="333192"/>
        <a:ext cx="6521678" cy="3006801"/>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BF6F1E-1459-4BE2-85D1-DB613A545D1B}">
      <dsp:nvSpPr>
        <dsp:cNvPr id="0" name=""/>
        <dsp:cNvSpPr/>
      </dsp:nvSpPr>
      <dsp:spPr>
        <a:xfrm>
          <a:off x="0" y="2425393"/>
          <a:ext cx="7162800" cy="1638000"/>
        </a:xfrm>
        <a:prstGeom prst="rect">
          <a:avLst/>
        </a:prstGeom>
        <a:solidFill>
          <a:schemeClr val="lt1">
            <a:alpha val="90000"/>
            <a:hueOff val="0"/>
            <a:satOff val="0"/>
            <a:lumOff val="0"/>
            <a:alphaOff val="0"/>
          </a:schemeClr>
        </a:solidFill>
        <a:ln w="12700" cap="flat" cmpd="sng" algn="ctr">
          <a:solidFill>
            <a:schemeClr val="accent5"/>
          </a:solidFill>
          <a:prstDash val="solid"/>
          <a:miter lim="800000"/>
        </a:ln>
        <a:effectLst/>
      </dsp:spPr>
      <dsp:style>
        <a:lnRef idx="2">
          <a:scrgbClr r="0" g="0" b="0"/>
        </a:lnRef>
        <a:fillRef idx="1">
          <a:scrgbClr r="0" g="0" b="0"/>
        </a:fillRef>
        <a:effectRef idx="0">
          <a:scrgbClr r="0" g="0" b="0"/>
        </a:effectRef>
        <a:fontRef idx="minor"/>
      </dsp:style>
    </dsp:sp>
    <dsp:sp modelId="{F8403D09-73B7-4432-A724-0EB3B38231A4}">
      <dsp:nvSpPr>
        <dsp:cNvPr id="0" name=""/>
        <dsp:cNvSpPr/>
      </dsp:nvSpPr>
      <dsp:spPr>
        <a:xfrm>
          <a:off x="304802" y="141446"/>
          <a:ext cx="6847000" cy="3384187"/>
        </a:xfrm>
        <a:prstGeom prst="roundRect">
          <a:avLst/>
        </a:prstGeom>
        <a:solidFill>
          <a:srgbClr val="FFC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9516" tIns="0" rIns="189516" bIns="0" numCol="1" spcCol="1270" anchor="ctr" anchorCtr="0">
          <a:noAutofit/>
        </a:bodyPr>
        <a:lstStyle/>
        <a:p>
          <a:pPr marL="0" lvl="0" indent="0" algn="ctr" defTabSz="1955800">
            <a:lnSpc>
              <a:spcPct val="90000"/>
            </a:lnSpc>
            <a:spcBef>
              <a:spcPct val="0"/>
            </a:spcBef>
            <a:spcAft>
              <a:spcPct val="35000"/>
            </a:spcAft>
            <a:buNone/>
          </a:pPr>
          <a:r>
            <a:rPr lang="fr-FR" sz="4400" kern="1200" dirty="0"/>
            <a:t>ACTU-MINUTE</a:t>
          </a:r>
        </a:p>
      </dsp:txBody>
      <dsp:txXfrm>
        <a:off x="470004" y="306648"/>
        <a:ext cx="6516596" cy="3053783"/>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3-27T14:13:18.507"/>
    </inkml:context>
    <inkml:brush xml:id="br0">
      <inkml:brushProperty name="width" value="0.3" units="cm"/>
      <inkml:brushProperty name="height" value="0.6" units="cm"/>
      <inkml:brushProperty name="color" value="#FFFFFF"/>
      <inkml:brushProperty name="tip" value="rectangle"/>
      <inkml:brushProperty name="rasterOp" value="maskPen"/>
      <inkml:brushProperty name="ignorePressure" value="1"/>
    </inkml:brush>
  </inkml:definitions>
  <inkml:trace contextRef="#ctx0" brushRef="#br0">0 39,'39'-18,"142"22,425-17,-578 13,43-9,-61 7,-104 25,-109 41,9-2,-2-13,190-44,21-3,26 0,56-1,122-15,-177 8</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3-27T14:13:19.427"/>
    </inkml:context>
    <inkml:brush xml:id="br0">
      <inkml:brushProperty name="width" value="0.3" units="cm"/>
      <inkml:brushProperty name="height" value="0.6" units="cm"/>
      <inkml:brushProperty name="color" value="#FFFFFF"/>
      <inkml:brushProperty name="tip" value="rectangle"/>
      <inkml:brushProperty name="rasterOp" value="maskPen"/>
      <inkml:brushProperty name="ignorePressure" value="1"/>
    </inkml:brush>
  </inkml:definitions>
  <inkml:trace contextRef="#ctx0" brushRef="#br0">221 0,'0'1,"1"0,-1 0,1 0,-1 0,1 0,-1 0,1-1,-1 1,1 0,0 0,-1-1,1 1,0 0,0-1,-1 1,1-1,0 1,0-1,0 1,0-1,0 0,0 0,0 1,0-1,1 0,30 6,-28-6,37 4,50-4,-52 0,50 4,-89-4,1 0,-1 0,0 0,0 0,0 0,0 0,0 0,1 0,-1 0,0 0,0 0,0 0,0 0,0 0,1 0,-1 0,0 0,0 0,0 0,0 0,0 0,1 1,-1-1,0 0,0 0,0 0,0 0,0 0,0 0,0 0,0 1,1-1,-1 0,0 0,0 0,0 0,0 0,0 1,0-1,0 0,0 0,0 0,0 0,0 0,0 1,0-1,0 0,0 0,0 0,0 0,0 0,0 1,0-1,-10 8,-13 5,-110 29,-21 8,117-36,0-3,-49 10,48-12,15-3</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3-27T14:13:20.188"/>
    </inkml:context>
    <inkml:brush xml:id="br0">
      <inkml:brushProperty name="width" value="0.3" units="cm"/>
      <inkml:brushProperty name="height" value="0.6" units="cm"/>
      <inkml:brushProperty name="color" value="#FFFFFF"/>
      <inkml:brushProperty name="tip" value="rectangle"/>
      <inkml:brushProperty name="rasterOp" value="maskPen"/>
      <inkml:brushProperty name="ignorePressure" value="1"/>
    </inkml:brush>
  </inkml:definitions>
  <inkml:trace contextRef="#ctx0" brushRef="#br0">1 236,'41'-3,"0"-2,-1-2,1-1,-2-2,49-19,13-2,20-2,108-32,-296 60,32 4,0-2,1-2,-67-16,64 11</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3-27T14:13:24.654"/>
    </inkml:context>
    <inkml:brush xml:id="br0">
      <inkml:brushProperty name="width" value="0.3" units="cm"/>
      <inkml:brushProperty name="height" value="0.6" units="cm"/>
      <inkml:brushProperty name="color" value="#FFFFFF"/>
      <inkml:brushProperty name="tip" value="rectangle"/>
      <inkml:brushProperty name="rasterOp" value="maskPen"/>
      <inkml:brushProperty name="ignorePressure" value="1"/>
    </inkml:brush>
  </inkml:definitions>
  <inkml:trace contextRef="#ctx0" brushRef="#br0">1 284,'22'-1,"0"-2,0-1,40-11,-2 0,291-79,-217 53,202-33,174 37,1 42,-429-4,-37 0</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3-27T14:13:18.507"/>
    </inkml:context>
    <inkml:brush xml:id="br0">
      <inkml:brushProperty name="width" value="0.3" units="cm"/>
      <inkml:brushProperty name="height" value="0.6" units="cm"/>
      <inkml:brushProperty name="color" value="#FFFFFF"/>
      <inkml:brushProperty name="tip" value="rectangle"/>
      <inkml:brushProperty name="rasterOp" value="maskPen"/>
      <inkml:brushProperty name="ignorePressure" value="1"/>
    </inkml:brush>
  </inkml:definitions>
  <inkml:trace contextRef="#ctx0" brushRef="#br0">0 39,'39'-18,"142"22,425-17,-578 13,43-9,-61 7,-104 25,-109 41,9-2,-2-13,190-44,21-3,26 0,56-1,122-15,-177 8</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3-27T14:13:19.427"/>
    </inkml:context>
    <inkml:brush xml:id="br0">
      <inkml:brushProperty name="width" value="0.3" units="cm"/>
      <inkml:brushProperty name="height" value="0.6" units="cm"/>
      <inkml:brushProperty name="color" value="#FFFFFF"/>
      <inkml:brushProperty name="tip" value="rectangle"/>
      <inkml:brushProperty name="rasterOp" value="maskPen"/>
      <inkml:brushProperty name="ignorePressure" value="1"/>
    </inkml:brush>
  </inkml:definitions>
  <inkml:trace contextRef="#ctx0" brushRef="#br0">221 0,'0'1,"1"0,-1 0,1 0,-1 0,1 0,-1 0,1-1,-1 1,1 0,0 0,-1-1,1 1,0 0,0-1,-1 1,1-1,0 1,0-1,0 1,0-1,0 0,0 0,0 1,0-1,1 0,30 6,-28-6,37 4,50-4,-52 0,50 4,-89-4,1 0,-1 0,0 0,0 0,0 0,0 0,0 0,1 0,-1 0,0 0,0 0,0 0,0 0,0 0,1 0,-1 0,0 0,0 0,0 0,0 0,0 0,1 1,-1-1,0 0,0 0,0 0,0 0,0 0,0 0,0 0,0 1,1-1,-1 0,0 0,0 0,0 0,0 0,0 1,0-1,0 0,0 0,0 0,0 0,0 0,0 1,0-1,0 0,0 0,0 0,0 0,0 0,0 1,0-1,-10 8,-13 5,-110 29,-21 8,117-36,0-3,-49 10,48-12,15-3</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3-27T14:13:20.188"/>
    </inkml:context>
    <inkml:brush xml:id="br0">
      <inkml:brushProperty name="width" value="0.3" units="cm"/>
      <inkml:brushProperty name="height" value="0.6" units="cm"/>
      <inkml:brushProperty name="color" value="#FFFFFF"/>
      <inkml:brushProperty name="tip" value="rectangle"/>
      <inkml:brushProperty name="rasterOp" value="maskPen"/>
      <inkml:brushProperty name="ignorePressure" value="1"/>
    </inkml:brush>
  </inkml:definitions>
  <inkml:trace contextRef="#ctx0" brushRef="#br0">1 236,'41'-3,"0"-2,-1-2,1-1,-2-2,49-19,13-2,20-2,108-32,-296 60,32 4,0-2,1-2,-67-16,64 11</inkml:trace>
</inkml:ink>
</file>

<file path=ppt/ink/ink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3-27T14:13:24.654"/>
    </inkml:context>
    <inkml:brush xml:id="br0">
      <inkml:brushProperty name="width" value="0.3" units="cm"/>
      <inkml:brushProperty name="height" value="0.6" units="cm"/>
      <inkml:brushProperty name="color" value="#FFFFFF"/>
      <inkml:brushProperty name="tip" value="rectangle"/>
      <inkml:brushProperty name="rasterOp" value="maskPen"/>
      <inkml:brushProperty name="ignorePressure" value="1"/>
    </inkml:brush>
  </inkml:definitions>
  <inkml:trace contextRef="#ctx0" brushRef="#br0">1 284,'22'-1,"0"-2,0-1,40-11,-2 0,291-79,-217 53,202-33,174 37,1 42,-429-4,-37 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fld id="{C965429C-58D9-478B-AFEE-042DE92416E5}" type="datetimeFigureOut">
              <a:rPr lang="fr-FR" smtClean="0"/>
              <a:pPr/>
              <a:t>16/05/2024</a:t>
            </a:fld>
            <a:endParaRPr lang="fr-FR"/>
          </a:p>
        </p:txBody>
      </p:sp>
      <p:sp>
        <p:nvSpPr>
          <p:cNvPr id="4" name="Espace réservé de l'image des diapositives 3"/>
          <p:cNvSpPr>
            <a:spLocks noGrp="1" noRot="1" noChangeAspect="1"/>
          </p:cNvSpPr>
          <p:nvPr>
            <p:ph type="sldImg" idx="2"/>
          </p:nvPr>
        </p:nvSpPr>
        <p:spPr>
          <a:xfrm>
            <a:off x="2857500" y="514350"/>
            <a:ext cx="3429000" cy="257175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914400" y="3257550"/>
            <a:ext cx="7315200" cy="30861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6513513"/>
            <a:ext cx="3962400" cy="3429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5180013" y="6513513"/>
            <a:ext cx="3962400" cy="342900"/>
          </a:xfrm>
          <a:prstGeom prst="rect">
            <a:avLst/>
          </a:prstGeom>
        </p:spPr>
        <p:txBody>
          <a:bodyPr vert="horz" lIns="91440" tIns="45720" rIns="91440" bIns="45720" rtlCol="0" anchor="b"/>
          <a:lstStyle>
            <a:lvl1pPr algn="r">
              <a:defRPr sz="1200"/>
            </a:lvl1pPr>
          </a:lstStyle>
          <a:p>
            <a:fld id="{98C30E37-46C0-47A2-9ABF-EFE84D65AF20}"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98C30E37-46C0-47A2-9ABF-EFE84D65AF20}" type="slidenum">
              <a:rPr lang="fr-FR" smtClean="0"/>
              <a:pPr/>
              <a:t>1</a:t>
            </a:fld>
            <a:endParaRPr lang="fr-FR"/>
          </a:p>
        </p:txBody>
      </p:sp>
    </p:spTree>
    <p:extLst>
      <p:ext uri="{BB962C8B-B14F-4D97-AF65-F5344CB8AC3E}">
        <p14:creationId xmlns:p14="http://schemas.microsoft.com/office/powerpoint/2010/main" val="21159824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98C30E37-46C0-47A2-9ABF-EFE84D65AF20}" type="slidenum">
              <a:rPr lang="fr-FR" smtClean="0"/>
              <a:pPr/>
              <a:t>2</a:t>
            </a:fld>
            <a:endParaRPr lang="fr-FR"/>
          </a:p>
        </p:txBody>
      </p:sp>
    </p:spTree>
    <p:extLst>
      <p:ext uri="{BB962C8B-B14F-4D97-AF65-F5344CB8AC3E}">
        <p14:creationId xmlns:p14="http://schemas.microsoft.com/office/powerpoint/2010/main" val="9534006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98C30E37-46C0-47A2-9ABF-EFE84D65AF20}" type="slidenum">
              <a:rPr lang="fr-FR" smtClean="0"/>
              <a:pPr/>
              <a:t>29</a:t>
            </a:fld>
            <a:endParaRPr lang="fr-FR"/>
          </a:p>
        </p:txBody>
      </p:sp>
    </p:spTree>
    <p:extLst>
      <p:ext uri="{BB962C8B-B14F-4D97-AF65-F5344CB8AC3E}">
        <p14:creationId xmlns:p14="http://schemas.microsoft.com/office/powerpoint/2010/main" val="5141599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98C30E37-46C0-47A2-9ABF-EFE84D65AF20}" type="slidenum">
              <a:rPr lang="fr-FR" smtClean="0"/>
              <a:pPr/>
              <a:t>30</a:t>
            </a:fld>
            <a:endParaRPr lang="fr-FR"/>
          </a:p>
        </p:txBody>
      </p:sp>
    </p:spTree>
    <p:extLst>
      <p:ext uri="{BB962C8B-B14F-4D97-AF65-F5344CB8AC3E}">
        <p14:creationId xmlns:p14="http://schemas.microsoft.com/office/powerpoint/2010/main" val="21306031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AA44152-7B63-87BB-1F9D-2FA17E85E012}"/>
              </a:ext>
            </a:extLst>
          </p:cNvPr>
          <p:cNvSpPr>
            <a:spLocks noGrp="1"/>
          </p:cNvSpPr>
          <p:nvPr>
            <p:ph type="ctrTitle"/>
          </p:nvPr>
        </p:nvSpPr>
        <p:spPr>
          <a:xfrm>
            <a:off x="1143000" y="1122363"/>
            <a:ext cx="6858000" cy="2387600"/>
          </a:xfrm>
        </p:spPr>
        <p:txBody>
          <a:bodyPr anchor="b"/>
          <a:lstStyle>
            <a:lvl1pPr algn="ctr">
              <a:defRPr sz="4500"/>
            </a:lvl1pPr>
          </a:lstStyle>
          <a:p>
            <a:r>
              <a:rPr lang="fr-FR"/>
              <a:t>Modifiez le style du titre</a:t>
            </a:r>
          </a:p>
        </p:txBody>
      </p:sp>
      <p:sp>
        <p:nvSpPr>
          <p:cNvPr id="3" name="Sous-titre 2">
            <a:extLst>
              <a:ext uri="{FF2B5EF4-FFF2-40B4-BE49-F238E27FC236}">
                <a16:creationId xmlns:a16="http://schemas.microsoft.com/office/drawing/2014/main" id="{C40CA1FB-BBC7-EE89-C7A3-33449D17D32C}"/>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967FEC10-FB71-2F46-5365-0B188A2AB1DE}"/>
              </a:ext>
            </a:extLst>
          </p:cNvPr>
          <p:cNvSpPr>
            <a:spLocks noGrp="1"/>
          </p:cNvSpPr>
          <p:nvPr>
            <p:ph type="dt" sz="half" idx="10"/>
          </p:nvPr>
        </p:nvSpPr>
        <p:spPr/>
        <p:txBody>
          <a:bodyPr/>
          <a:lstStyle/>
          <a:p>
            <a:pPr>
              <a:defRPr/>
            </a:pPr>
            <a:fld id="{659C6750-4878-4F8C-B9DA-57CB5840798A}" type="datetimeFigureOut">
              <a:rPr lang="en-US" smtClean="0"/>
              <a:pPr>
                <a:defRPr/>
              </a:pPr>
              <a:t>5/16/2024</a:t>
            </a:fld>
            <a:endParaRPr lang="en-US"/>
          </a:p>
        </p:txBody>
      </p:sp>
      <p:sp>
        <p:nvSpPr>
          <p:cNvPr id="5" name="Espace réservé du pied de page 4">
            <a:extLst>
              <a:ext uri="{FF2B5EF4-FFF2-40B4-BE49-F238E27FC236}">
                <a16:creationId xmlns:a16="http://schemas.microsoft.com/office/drawing/2014/main" id="{030AC345-D282-96B8-A24A-B224BBB69BEB}"/>
              </a:ext>
            </a:extLst>
          </p:cNvPr>
          <p:cNvSpPr>
            <a:spLocks noGrp="1"/>
          </p:cNvSpPr>
          <p:nvPr>
            <p:ph type="ftr" sz="quarter" idx="11"/>
          </p:nvPr>
        </p:nvSpPr>
        <p:spPr/>
        <p:txBody>
          <a:bodyPr/>
          <a:lstStyle/>
          <a:p>
            <a:pPr>
              <a:defRPr/>
            </a:pPr>
            <a:endParaRPr lang="en-US"/>
          </a:p>
        </p:txBody>
      </p:sp>
      <p:sp>
        <p:nvSpPr>
          <p:cNvPr id="6" name="Espace réservé du numéro de diapositive 5">
            <a:extLst>
              <a:ext uri="{FF2B5EF4-FFF2-40B4-BE49-F238E27FC236}">
                <a16:creationId xmlns:a16="http://schemas.microsoft.com/office/drawing/2014/main" id="{3D6734DE-7B35-7976-ED42-A8A0C46FCCC1}"/>
              </a:ext>
            </a:extLst>
          </p:cNvPr>
          <p:cNvSpPr>
            <a:spLocks noGrp="1"/>
          </p:cNvSpPr>
          <p:nvPr>
            <p:ph type="sldNum" sz="quarter" idx="12"/>
          </p:nvPr>
        </p:nvSpPr>
        <p:spPr/>
        <p:txBody>
          <a:bodyPr/>
          <a:lstStyle/>
          <a:p>
            <a:fld id="{61F62403-2978-4FD4-A14F-D24AD846828E}" type="slidenum">
              <a:rPr lang="en-US" altLang="fr-FR" smtClean="0"/>
              <a:pPr/>
              <a:t>‹N°›</a:t>
            </a:fld>
            <a:endParaRPr lang="en-US" altLang="fr-FR"/>
          </a:p>
        </p:txBody>
      </p:sp>
    </p:spTree>
    <p:extLst>
      <p:ext uri="{BB962C8B-B14F-4D97-AF65-F5344CB8AC3E}">
        <p14:creationId xmlns:p14="http://schemas.microsoft.com/office/powerpoint/2010/main" val="15387842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09A59A5-75D7-715B-94CB-59ADCD67619A}"/>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08C1E911-BD9B-14A3-736A-B23D3AC1D5E8}"/>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8B21B9EC-D53B-368C-9F57-D3CA31A34EA7}"/>
              </a:ext>
            </a:extLst>
          </p:cNvPr>
          <p:cNvSpPr>
            <a:spLocks noGrp="1"/>
          </p:cNvSpPr>
          <p:nvPr>
            <p:ph type="dt" sz="half" idx="10"/>
          </p:nvPr>
        </p:nvSpPr>
        <p:spPr/>
        <p:txBody>
          <a:bodyPr/>
          <a:lstStyle/>
          <a:p>
            <a:r>
              <a:rPr lang="en-US"/>
              <a:t>4/29/2022</a:t>
            </a:r>
          </a:p>
        </p:txBody>
      </p:sp>
      <p:sp>
        <p:nvSpPr>
          <p:cNvPr id="5" name="Espace réservé du pied de page 4">
            <a:extLst>
              <a:ext uri="{FF2B5EF4-FFF2-40B4-BE49-F238E27FC236}">
                <a16:creationId xmlns:a16="http://schemas.microsoft.com/office/drawing/2014/main" id="{802745CB-CFE3-A73C-C3FD-A0A7D2CD8043}"/>
              </a:ext>
            </a:extLst>
          </p:cNvPr>
          <p:cNvSpPr>
            <a:spLocks noGrp="1"/>
          </p:cNvSpPr>
          <p:nvPr>
            <p:ph type="ftr" sz="quarter" idx="11"/>
          </p:nvPr>
        </p:nvSpPr>
        <p:spPr/>
        <p:txBody>
          <a:bodyPr/>
          <a:lstStyle/>
          <a:p>
            <a:pPr marL="12700">
              <a:lnSpc>
                <a:spcPts val="1425"/>
              </a:lnSpc>
            </a:pPr>
            <a:r>
              <a:rPr lang="fr-FR" spc="-5"/>
              <a:t>CDG 18 – Réunion d’information – 03 mai 2022</a:t>
            </a:r>
            <a:endParaRPr lang="fr-FR" dirty="0"/>
          </a:p>
        </p:txBody>
      </p:sp>
      <p:sp>
        <p:nvSpPr>
          <p:cNvPr id="6" name="Espace réservé du numéro de diapositive 5">
            <a:extLst>
              <a:ext uri="{FF2B5EF4-FFF2-40B4-BE49-F238E27FC236}">
                <a16:creationId xmlns:a16="http://schemas.microsoft.com/office/drawing/2014/main" id="{64F18AB9-8146-FD55-ED09-4DCAE7BA3AEA}"/>
              </a:ext>
            </a:extLst>
          </p:cNvPr>
          <p:cNvSpPr>
            <a:spLocks noGrp="1"/>
          </p:cNvSpPr>
          <p:nvPr>
            <p:ph type="sldNum" sz="quarter" idx="12"/>
          </p:nvPr>
        </p:nvSpPr>
        <p:spPr/>
        <p:txBody>
          <a:bodyPr/>
          <a:lstStyle/>
          <a:p>
            <a:pPr marL="38100">
              <a:lnSpc>
                <a:spcPts val="1425"/>
              </a:lnSpc>
            </a:pPr>
            <a:fld id="{81D60167-4931-47E6-BA6A-407CBD079E47}" type="slidenum">
              <a:rPr lang="fr-FR" spc="-5" smtClean="0"/>
              <a:pPr marL="38100">
                <a:lnSpc>
                  <a:spcPts val="1425"/>
                </a:lnSpc>
              </a:pPr>
              <a:t>‹N°›</a:t>
            </a:fld>
            <a:endParaRPr lang="fr-FR" spc="-5" dirty="0"/>
          </a:p>
        </p:txBody>
      </p:sp>
    </p:spTree>
    <p:extLst>
      <p:ext uri="{BB962C8B-B14F-4D97-AF65-F5344CB8AC3E}">
        <p14:creationId xmlns:p14="http://schemas.microsoft.com/office/powerpoint/2010/main" val="872397126"/>
      </p:ext>
    </p:extLst>
  </p:cSld>
  <p:clrMapOvr>
    <a:masterClrMapping/>
  </p:clrMapOvr>
  <p:hf sldNum="0" hd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E0CD5606-9750-DC99-D1E7-F26DAC7A0F7B}"/>
              </a:ext>
            </a:extLst>
          </p:cNvPr>
          <p:cNvSpPr>
            <a:spLocks noGrp="1"/>
          </p:cNvSpPr>
          <p:nvPr>
            <p:ph type="title" orient="vert"/>
          </p:nvPr>
        </p:nvSpPr>
        <p:spPr>
          <a:xfrm>
            <a:off x="6543675" y="365125"/>
            <a:ext cx="1971675"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C6F92784-A997-45EF-F571-CCC565FEF8C3}"/>
              </a:ext>
            </a:extLst>
          </p:cNvPr>
          <p:cNvSpPr>
            <a:spLocks noGrp="1"/>
          </p:cNvSpPr>
          <p:nvPr>
            <p:ph type="body" orient="vert" idx="1"/>
          </p:nvPr>
        </p:nvSpPr>
        <p:spPr>
          <a:xfrm>
            <a:off x="628650" y="365125"/>
            <a:ext cx="5800725"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E36E996E-B9F5-D8B1-B1C6-BADA1D56B9CE}"/>
              </a:ext>
            </a:extLst>
          </p:cNvPr>
          <p:cNvSpPr>
            <a:spLocks noGrp="1"/>
          </p:cNvSpPr>
          <p:nvPr>
            <p:ph type="dt" sz="half" idx="10"/>
          </p:nvPr>
        </p:nvSpPr>
        <p:spPr/>
        <p:txBody>
          <a:bodyPr/>
          <a:lstStyle/>
          <a:p>
            <a:r>
              <a:rPr lang="en-US"/>
              <a:t>4/29/2022</a:t>
            </a:r>
          </a:p>
        </p:txBody>
      </p:sp>
      <p:sp>
        <p:nvSpPr>
          <p:cNvPr id="5" name="Espace réservé du pied de page 4">
            <a:extLst>
              <a:ext uri="{FF2B5EF4-FFF2-40B4-BE49-F238E27FC236}">
                <a16:creationId xmlns:a16="http://schemas.microsoft.com/office/drawing/2014/main" id="{2DCA275A-9F4F-E455-8C6B-1796F8877272}"/>
              </a:ext>
            </a:extLst>
          </p:cNvPr>
          <p:cNvSpPr>
            <a:spLocks noGrp="1"/>
          </p:cNvSpPr>
          <p:nvPr>
            <p:ph type="ftr" sz="quarter" idx="11"/>
          </p:nvPr>
        </p:nvSpPr>
        <p:spPr/>
        <p:txBody>
          <a:bodyPr/>
          <a:lstStyle/>
          <a:p>
            <a:pPr marL="12700">
              <a:lnSpc>
                <a:spcPts val="1425"/>
              </a:lnSpc>
            </a:pPr>
            <a:r>
              <a:rPr lang="fr-FR" spc="-5"/>
              <a:t>CDG 18 – Réunion d’information – 03 mai 2022</a:t>
            </a:r>
            <a:endParaRPr lang="fr-FR" dirty="0"/>
          </a:p>
        </p:txBody>
      </p:sp>
      <p:sp>
        <p:nvSpPr>
          <p:cNvPr id="6" name="Espace réservé du numéro de diapositive 5">
            <a:extLst>
              <a:ext uri="{FF2B5EF4-FFF2-40B4-BE49-F238E27FC236}">
                <a16:creationId xmlns:a16="http://schemas.microsoft.com/office/drawing/2014/main" id="{323DE15F-1870-3DEB-F1E3-8E6868060EDD}"/>
              </a:ext>
            </a:extLst>
          </p:cNvPr>
          <p:cNvSpPr>
            <a:spLocks noGrp="1"/>
          </p:cNvSpPr>
          <p:nvPr>
            <p:ph type="sldNum" sz="quarter" idx="12"/>
          </p:nvPr>
        </p:nvSpPr>
        <p:spPr/>
        <p:txBody>
          <a:bodyPr/>
          <a:lstStyle/>
          <a:p>
            <a:pPr marL="38100">
              <a:lnSpc>
                <a:spcPts val="1425"/>
              </a:lnSpc>
            </a:pPr>
            <a:fld id="{81D60167-4931-47E6-BA6A-407CBD079E47}" type="slidenum">
              <a:rPr lang="fr-FR" spc="-5" smtClean="0"/>
              <a:pPr marL="38100">
                <a:lnSpc>
                  <a:spcPts val="1425"/>
                </a:lnSpc>
              </a:pPr>
              <a:t>‹N°›</a:t>
            </a:fld>
            <a:endParaRPr lang="fr-FR" spc="-5" dirty="0"/>
          </a:p>
        </p:txBody>
      </p:sp>
    </p:spTree>
    <p:extLst>
      <p:ext uri="{BB962C8B-B14F-4D97-AF65-F5344CB8AC3E}">
        <p14:creationId xmlns:p14="http://schemas.microsoft.com/office/powerpoint/2010/main" val="163767757"/>
      </p:ext>
    </p:extLst>
  </p:cSld>
  <p:clrMapOvr>
    <a:masterClrMapping/>
  </p:clrMapOvr>
  <p:hf sldNum="0" hd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5/16/2024</a:t>
            </a:fld>
            <a:endParaRPr lang="en-US"/>
          </a:p>
        </p:txBody>
      </p:sp>
      <p:sp>
        <p:nvSpPr>
          <p:cNvPr id="4" name="Holder 4"/>
          <p:cNvSpPr>
            <a:spLocks noGrp="1"/>
          </p:cNvSpPr>
          <p:nvPr>
            <p:ph type="sldNum" sz="quarter" idx="7"/>
          </p:nvPr>
        </p:nvSpPr>
        <p:spPr/>
        <p:txBody>
          <a:bodyPr lIns="0" tIns="0" rIns="0" bIns="0"/>
          <a:lstStyle>
            <a:lvl1pPr>
              <a:defRPr sz="1350" b="0" i="1">
                <a:solidFill>
                  <a:srgbClr val="6F2F9F"/>
                </a:solidFill>
                <a:latin typeface="Arial"/>
                <a:cs typeface="Arial"/>
              </a:defRPr>
            </a:lvl1pPr>
          </a:lstStyle>
          <a:p>
            <a:pPr marL="28575">
              <a:lnSpc>
                <a:spcPts val="1466"/>
              </a:lnSpc>
            </a:pPr>
            <a:fld id="{81D60167-4931-47E6-BA6A-407CBD079E47}" type="slidenum">
              <a:rPr lang="fr-FR" spc="-56" smtClean="0"/>
              <a:pPr marL="28575">
                <a:lnSpc>
                  <a:spcPts val="1466"/>
                </a:lnSpc>
              </a:pPr>
              <a:t>‹N°›</a:t>
            </a:fld>
            <a:endParaRPr lang="fr-FR" spc="-56" dirty="0"/>
          </a:p>
        </p:txBody>
      </p:sp>
    </p:spTree>
    <p:extLst>
      <p:ext uri="{BB962C8B-B14F-4D97-AF65-F5344CB8AC3E}">
        <p14:creationId xmlns:p14="http://schemas.microsoft.com/office/powerpoint/2010/main" val="31450224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CC9B02B-1DC0-7EC8-4547-BEC0A6CD7170}"/>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146B7A0D-5060-34AD-D05C-255E97A8F045}"/>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CA426491-62A4-92D8-A3E8-387EFEA3ADED}"/>
              </a:ext>
            </a:extLst>
          </p:cNvPr>
          <p:cNvSpPr>
            <a:spLocks noGrp="1"/>
          </p:cNvSpPr>
          <p:nvPr>
            <p:ph type="dt" sz="half" idx="10"/>
          </p:nvPr>
        </p:nvSpPr>
        <p:spPr/>
        <p:txBody>
          <a:bodyPr/>
          <a:lstStyle/>
          <a:p>
            <a:r>
              <a:rPr lang="en-US"/>
              <a:t>4/29/2022</a:t>
            </a:r>
          </a:p>
        </p:txBody>
      </p:sp>
      <p:sp>
        <p:nvSpPr>
          <p:cNvPr id="5" name="Espace réservé du pied de page 4">
            <a:extLst>
              <a:ext uri="{FF2B5EF4-FFF2-40B4-BE49-F238E27FC236}">
                <a16:creationId xmlns:a16="http://schemas.microsoft.com/office/drawing/2014/main" id="{E3B2E676-C478-D8B2-4A1E-38B6DB458697}"/>
              </a:ext>
            </a:extLst>
          </p:cNvPr>
          <p:cNvSpPr>
            <a:spLocks noGrp="1"/>
          </p:cNvSpPr>
          <p:nvPr>
            <p:ph type="ftr" sz="quarter" idx="11"/>
          </p:nvPr>
        </p:nvSpPr>
        <p:spPr/>
        <p:txBody>
          <a:bodyPr/>
          <a:lstStyle/>
          <a:p>
            <a:pPr marL="12700">
              <a:lnSpc>
                <a:spcPts val="1425"/>
              </a:lnSpc>
            </a:pPr>
            <a:r>
              <a:rPr lang="fr-FR" spc="-5"/>
              <a:t>CDG 18 – Réunion d’information – 03 mai 2022</a:t>
            </a:r>
            <a:endParaRPr lang="fr-FR" dirty="0"/>
          </a:p>
        </p:txBody>
      </p:sp>
      <p:sp>
        <p:nvSpPr>
          <p:cNvPr id="6" name="Espace réservé du numéro de diapositive 5">
            <a:extLst>
              <a:ext uri="{FF2B5EF4-FFF2-40B4-BE49-F238E27FC236}">
                <a16:creationId xmlns:a16="http://schemas.microsoft.com/office/drawing/2014/main" id="{717C6C34-B349-A5B0-4E39-12EE1C2F3FE7}"/>
              </a:ext>
            </a:extLst>
          </p:cNvPr>
          <p:cNvSpPr>
            <a:spLocks noGrp="1"/>
          </p:cNvSpPr>
          <p:nvPr>
            <p:ph type="sldNum" sz="quarter" idx="12"/>
          </p:nvPr>
        </p:nvSpPr>
        <p:spPr/>
        <p:txBody>
          <a:bodyPr/>
          <a:lstStyle/>
          <a:p>
            <a:pPr marL="38100">
              <a:lnSpc>
                <a:spcPts val="1425"/>
              </a:lnSpc>
            </a:pPr>
            <a:fld id="{81D60167-4931-47E6-BA6A-407CBD079E47}" type="slidenum">
              <a:rPr lang="fr-FR" spc="-5" smtClean="0"/>
              <a:pPr marL="38100">
                <a:lnSpc>
                  <a:spcPts val="1425"/>
                </a:lnSpc>
              </a:pPr>
              <a:t>‹N°›</a:t>
            </a:fld>
            <a:endParaRPr lang="fr-FR" spc="-5" dirty="0"/>
          </a:p>
        </p:txBody>
      </p:sp>
    </p:spTree>
    <p:extLst>
      <p:ext uri="{BB962C8B-B14F-4D97-AF65-F5344CB8AC3E}">
        <p14:creationId xmlns:p14="http://schemas.microsoft.com/office/powerpoint/2010/main" val="4075018950"/>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B6FDACB-DACA-69D0-B2B4-31966C123766}"/>
              </a:ext>
            </a:extLst>
          </p:cNvPr>
          <p:cNvSpPr>
            <a:spLocks noGrp="1"/>
          </p:cNvSpPr>
          <p:nvPr>
            <p:ph type="title"/>
          </p:nvPr>
        </p:nvSpPr>
        <p:spPr>
          <a:xfrm>
            <a:off x="623888" y="1709739"/>
            <a:ext cx="7886700" cy="2852737"/>
          </a:xfrm>
        </p:spPr>
        <p:txBody>
          <a:bodyPr anchor="b"/>
          <a:lstStyle>
            <a:lvl1pPr>
              <a:defRPr sz="4500"/>
            </a:lvl1pPr>
          </a:lstStyle>
          <a:p>
            <a:r>
              <a:rPr lang="fr-FR"/>
              <a:t>Modifiez le style du titre</a:t>
            </a:r>
          </a:p>
        </p:txBody>
      </p:sp>
      <p:sp>
        <p:nvSpPr>
          <p:cNvPr id="3" name="Espace réservé du texte 2">
            <a:extLst>
              <a:ext uri="{FF2B5EF4-FFF2-40B4-BE49-F238E27FC236}">
                <a16:creationId xmlns:a16="http://schemas.microsoft.com/office/drawing/2014/main" id="{16FE8BB1-ADE3-DDDC-CD11-5705969144B6}"/>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446CF092-4B88-9F4C-2CC4-BA36BBB182BA}"/>
              </a:ext>
            </a:extLst>
          </p:cNvPr>
          <p:cNvSpPr>
            <a:spLocks noGrp="1"/>
          </p:cNvSpPr>
          <p:nvPr>
            <p:ph type="dt" sz="half" idx="10"/>
          </p:nvPr>
        </p:nvSpPr>
        <p:spPr/>
        <p:txBody>
          <a:bodyPr/>
          <a:lstStyle/>
          <a:p>
            <a:r>
              <a:rPr lang="en-US"/>
              <a:t>4/29/2022</a:t>
            </a:r>
          </a:p>
        </p:txBody>
      </p:sp>
      <p:sp>
        <p:nvSpPr>
          <p:cNvPr id="5" name="Espace réservé du pied de page 4">
            <a:extLst>
              <a:ext uri="{FF2B5EF4-FFF2-40B4-BE49-F238E27FC236}">
                <a16:creationId xmlns:a16="http://schemas.microsoft.com/office/drawing/2014/main" id="{FAB84A76-D9EB-7686-6E94-A0A5E56CCC29}"/>
              </a:ext>
            </a:extLst>
          </p:cNvPr>
          <p:cNvSpPr>
            <a:spLocks noGrp="1"/>
          </p:cNvSpPr>
          <p:nvPr>
            <p:ph type="ftr" sz="quarter" idx="11"/>
          </p:nvPr>
        </p:nvSpPr>
        <p:spPr/>
        <p:txBody>
          <a:bodyPr/>
          <a:lstStyle/>
          <a:p>
            <a:pPr marL="12700">
              <a:lnSpc>
                <a:spcPts val="1425"/>
              </a:lnSpc>
            </a:pPr>
            <a:r>
              <a:rPr lang="fr-FR" spc="-5"/>
              <a:t>CDG 18 – Réunion d’information – 03 mai 2022</a:t>
            </a:r>
            <a:endParaRPr lang="fr-FR" dirty="0"/>
          </a:p>
        </p:txBody>
      </p:sp>
      <p:sp>
        <p:nvSpPr>
          <p:cNvPr id="6" name="Espace réservé du numéro de diapositive 5">
            <a:extLst>
              <a:ext uri="{FF2B5EF4-FFF2-40B4-BE49-F238E27FC236}">
                <a16:creationId xmlns:a16="http://schemas.microsoft.com/office/drawing/2014/main" id="{60E2A217-2F3E-C900-AFF7-6542D4135B87}"/>
              </a:ext>
            </a:extLst>
          </p:cNvPr>
          <p:cNvSpPr>
            <a:spLocks noGrp="1"/>
          </p:cNvSpPr>
          <p:nvPr>
            <p:ph type="sldNum" sz="quarter" idx="12"/>
          </p:nvPr>
        </p:nvSpPr>
        <p:spPr/>
        <p:txBody>
          <a:bodyPr/>
          <a:lstStyle/>
          <a:p>
            <a:pPr marL="38100">
              <a:lnSpc>
                <a:spcPts val="1425"/>
              </a:lnSpc>
            </a:pPr>
            <a:fld id="{81D60167-4931-47E6-BA6A-407CBD079E47}" type="slidenum">
              <a:rPr lang="fr-FR" spc="-5" smtClean="0"/>
              <a:pPr marL="38100">
                <a:lnSpc>
                  <a:spcPts val="1425"/>
                </a:lnSpc>
              </a:pPr>
              <a:t>‹N°›</a:t>
            </a:fld>
            <a:endParaRPr lang="fr-FR" spc="-5" dirty="0"/>
          </a:p>
        </p:txBody>
      </p:sp>
    </p:spTree>
    <p:extLst>
      <p:ext uri="{BB962C8B-B14F-4D97-AF65-F5344CB8AC3E}">
        <p14:creationId xmlns:p14="http://schemas.microsoft.com/office/powerpoint/2010/main" val="299324946"/>
      </p:ext>
    </p:extLst>
  </p:cSld>
  <p:clrMapOvr>
    <a:masterClrMapping/>
  </p:clrMapOvr>
  <p:hf sldNum="0" hd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68583C3-F91D-2254-7D64-0845D9D1DCBC}"/>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6B2B040E-7F4C-8D56-78B5-CF7B6EB5D3BE}"/>
              </a:ext>
            </a:extLst>
          </p:cNvPr>
          <p:cNvSpPr>
            <a:spLocks noGrp="1"/>
          </p:cNvSpPr>
          <p:nvPr>
            <p:ph sz="half" idx="1"/>
          </p:nvPr>
        </p:nvSpPr>
        <p:spPr>
          <a:xfrm>
            <a:off x="628650" y="1825625"/>
            <a:ext cx="38862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4B8AB2CA-2E20-5B93-C108-1FA808973A24}"/>
              </a:ext>
            </a:extLst>
          </p:cNvPr>
          <p:cNvSpPr>
            <a:spLocks noGrp="1"/>
          </p:cNvSpPr>
          <p:nvPr>
            <p:ph sz="half" idx="2"/>
          </p:nvPr>
        </p:nvSpPr>
        <p:spPr>
          <a:xfrm>
            <a:off x="4629150" y="1825625"/>
            <a:ext cx="38862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4F11E217-CC20-CC7D-D0EC-CB331929346C}"/>
              </a:ext>
            </a:extLst>
          </p:cNvPr>
          <p:cNvSpPr>
            <a:spLocks noGrp="1"/>
          </p:cNvSpPr>
          <p:nvPr>
            <p:ph type="dt" sz="half" idx="10"/>
          </p:nvPr>
        </p:nvSpPr>
        <p:spPr/>
        <p:txBody>
          <a:bodyPr/>
          <a:lstStyle/>
          <a:p>
            <a:r>
              <a:rPr lang="en-US"/>
              <a:t>4/29/2022</a:t>
            </a:r>
          </a:p>
        </p:txBody>
      </p:sp>
      <p:sp>
        <p:nvSpPr>
          <p:cNvPr id="6" name="Espace réservé du pied de page 5">
            <a:extLst>
              <a:ext uri="{FF2B5EF4-FFF2-40B4-BE49-F238E27FC236}">
                <a16:creationId xmlns:a16="http://schemas.microsoft.com/office/drawing/2014/main" id="{EDB4C759-C379-AD07-2A59-C960CB14E716}"/>
              </a:ext>
            </a:extLst>
          </p:cNvPr>
          <p:cNvSpPr>
            <a:spLocks noGrp="1"/>
          </p:cNvSpPr>
          <p:nvPr>
            <p:ph type="ftr" sz="quarter" idx="11"/>
          </p:nvPr>
        </p:nvSpPr>
        <p:spPr/>
        <p:txBody>
          <a:bodyPr/>
          <a:lstStyle/>
          <a:p>
            <a:pPr marL="12700">
              <a:lnSpc>
                <a:spcPts val="1425"/>
              </a:lnSpc>
            </a:pPr>
            <a:r>
              <a:rPr lang="fr-FR" spc="-5"/>
              <a:t>CDG 18 – Réunion d’information – 03 mai 2022</a:t>
            </a:r>
            <a:endParaRPr lang="fr-FR" dirty="0"/>
          </a:p>
        </p:txBody>
      </p:sp>
      <p:sp>
        <p:nvSpPr>
          <p:cNvPr id="7" name="Espace réservé du numéro de diapositive 6">
            <a:extLst>
              <a:ext uri="{FF2B5EF4-FFF2-40B4-BE49-F238E27FC236}">
                <a16:creationId xmlns:a16="http://schemas.microsoft.com/office/drawing/2014/main" id="{03AD27DB-58F9-B6ED-F7FA-6568FF1F0BEE}"/>
              </a:ext>
            </a:extLst>
          </p:cNvPr>
          <p:cNvSpPr>
            <a:spLocks noGrp="1"/>
          </p:cNvSpPr>
          <p:nvPr>
            <p:ph type="sldNum" sz="quarter" idx="12"/>
          </p:nvPr>
        </p:nvSpPr>
        <p:spPr/>
        <p:txBody>
          <a:bodyPr/>
          <a:lstStyle/>
          <a:p>
            <a:pPr marL="38100">
              <a:lnSpc>
                <a:spcPts val="1425"/>
              </a:lnSpc>
            </a:pPr>
            <a:fld id="{81D60167-4931-47E6-BA6A-407CBD079E47}" type="slidenum">
              <a:rPr lang="fr-FR" spc="-5" smtClean="0"/>
              <a:pPr marL="38100">
                <a:lnSpc>
                  <a:spcPts val="1425"/>
                </a:lnSpc>
              </a:pPr>
              <a:t>‹N°›</a:t>
            </a:fld>
            <a:endParaRPr lang="fr-FR" spc="-5" dirty="0"/>
          </a:p>
        </p:txBody>
      </p:sp>
    </p:spTree>
    <p:extLst>
      <p:ext uri="{BB962C8B-B14F-4D97-AF65-F5344CB8AC3E}">
        <p14:creationId xmlns:p14="http://schemas.microsoft.com/office/powerpoint/2010/main" val="458692668"/>
      </p:ext>
    </p:extLst>
  </p:cSld>
  <p:clrMapOvr>
    <a:masterClrMapping/>
  </p:clrMapOvr>
  <p:hf sldNum="0" hd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AA8B2C8-12B2-2EA0-7E2C-BDC06D89FCF4}"/>
              </a:ext>
            </a:extLst>
          </p:cNvPr>
          <p:cNvSpPr>
            <a:spLocks noGrp="1"/>
          </p:cNvSpPr>
          <p:nvPr>
            <p:ph type="title"/>
          </p:nvPr>
        </p:nvSpPr>
        <p:spPr>
          <a:xfrm>
            <a:off x="629841" y="365126"/>
            <a:ext cx="78867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1D9D3D47-909A-D2B9-1318-C815922FB7D7}"/>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E4232E91-5560-5E0D-885D-27F1CD32D293}"/>
              </a:ext>
            </a:extLst>
          </p:cNvPr>
          <p:cNvSpPr>
            <a:spLocks noGrp="1"/>
          </p:cNvSpPr>
          <p:nvPr>
            <p:ph sz="half" idx="2"/>
          </p:nvPr>
        </p:nvSpPr>
        <p:spPr>
          <a:xfrm>
            <a:off x="629842" y="2505075"/>
            <a:ext cx="3868340"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2A3FBE8E-A508-2E6E-9495-4B080430FB0F}"/>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FC611E5F-52C1-E319-CCC9-73C78857D656}"/>
              </a:ext>
            </a:extLst>
          </p:cNvPr>
          <p:cNvSpPr>
            <a:spLocks noGrp="1"/>
          </p:cNvSpPr>
          <p:nvPr>
            <p:ph sz="quarter" idx="4"/>
          </p:nvPr>
        </p:nvSpPr>
        <p:spPr>
          <a:xfrm>
            <a:off x="4629150" y="2505075"/>
            <a:ext cx="3887391"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31E8C504-97A3-5E57-174C-DC4354469D91}"/>
              </a:ext>
            </a:extLst>
          </p:cNvPr>
          <p:cNvSpPr>
            <a:spLocks noGrp="1"/>
          </p:cNvSpPr>
          <p:nvPr>
            <p:ph type="dt" sz="half" idx="10"/>
          </p:nvPr>
        </p:nvSpPr>
        <p:spPr/>
        <p:txBody>
          <a:bodyPr/>
          <a:lstStyle/>
          <a:p>
            <a:r>
              <a:rPr lang="en-US"/>
              <a:t>4/29/2022</a:t>
            </a:r>
          </a:p>
        </p:txBody>
      </p:sp>
      <p:sp>
        <p:nvSpPr>
          <p:cNvPr id="8" name="Espace réservé du pied de page 7">
            <a:extLst>
              <a:ext uri="{FF2B5EF4-FFF2-40B4-BE49-F238E27FC236}">
                <a16:creationId xmlns:a16="http://schemas.microsoft.com/office/drawing/2014/main" id="{2B09FAC4-8010-35F8-A7BB-B228683C03EF}"/>
              </a:ext>
            </a:extLst>
          </p:cNvPr>
          <p:cNvSpPr>
            <a:spLocks noGrp="1"/>
          </p:cNvSpPr>
          <p:nvPr>
            <p:ph type="ftr" sz="quarter" idx="11"/>
          </p:nvPr>
        </p:nvSpPr>
        <p:spPr/>
        <p:txBody>
          <a:bodyPr/>
          <a:lstStyle/>
          <a:p>
            <a:pPr marL="12700">
              <a:lnSpc>
                <a:spcPts val="1425"/>
              </a:lnSpc>
            </a:pPr>
            <a:r>
              <a:rPr lang="fr-FR" spc="-5"/>
              <a:t>CDG 18 – Réunion d’information – 03 mai 2022</a:t>
            </a:r>
            <a:endParaRPr lang="fr-FR" dirty="0"/>
          </a:p>
        </p:txBody>
      </p:sp>
      <p:sp>
        <p:nvSpPr>
          <p:cNvPr id="9" name="Espace réservé du numéro de diapositive 8">
            <a:extLst>
              <a:ext uri="{FF2B5EF4-FFF2-40B4-BE49-F238E27FC236}">
                <a16:creationId xmlns:a16="http://schemas.microsoft.com/office/drawing/2014/main" id="{1CBC266F-0E51-47F3-8243-860B90AA8659}"/>
              </a:ext>
            </a:extLst>
          </p:cNvPr>
          <p:cNvSpPr>
            <a:spLocks noGrp="1"/>
          </p:cNvSpPr>
          <p:nvPr>
            <p:ph type="sldNum" sz="quarter" idx="12"/>
          </p:nvPr>
        </p:nvSpPr>
        <p:spPr/>
        <p:txBody>
          <a:bodyPr/>
          <a:lstStyle/>
          <a:p>
            <a:pPr marL="38100">
              <a:lnSpc>
                <a:spcPts val="1425"/>
              </a:lnSpc>
            </a:pPr>
            <a:fld id="{81D60167-4931-47E6-BA6A-407CBD079E47}" type="slidenum">
              <a:rPr lang="fr-FR" spc="-5" smtClean="0"/>
              <a:pPr marL="38100">
                <a:lnSpc>
                  <a:spcPts val="1425"/>
                </a:lnSpc>
              </a:pPr>
              <a:t>‹N°›</a:t>
            </a:fld>
            <a:endParaRPr lang="fr-FR" spc="-5" dirty="0"/>
          </a:p>
        </p:txBody>
      </p:sp>
    </p:spTree>
    <p:extLst>
      <p:ext uri="{BB962C8B-B14F-4D97-AF65-F5344CB8AC3E}">
        <p14:creationId xmlns:p14="http://schemas.microsoft.com/office/powerpoint/2010/main" val="1563596762"/>
      </p:ext>
    </p:extLst>
  </p:cSld>
  <p:clrMapOvr>
    <a:masterClrMapping/>
  </p:clrMapOvr>
  <p:hf sldNum="0" hd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9D7BD07-0692-1557-7B09-B9675680834D}"/>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032013DF-B4E6-02B2-6878-3427DF933A5D}"/>
              </a:ext>
            </a:extLst>
          </p:cNvPr>
          <p:cNvSpPr>
            <a:spLocks noGrp="1"/>
          </p:cNvSpPr>
          <p:nvPr>
            <p:ph type="dt" sz="half" idx="10"/>
          </p:nvPr>
        </p:nvSpPr>
        <p:spPr/>
        <p:txBody>
          <a:bodyPr/>
          <a:lstStyle/>
          <a:p>
            <a:r>
              <a:rPr lang="en-US"/>
              <a:t>4/29/2022</a:t>
            </a:r>
          </a:p>
        </p:txBody>
      </p:sp>
      <p:sp>
        <p:nvSpPr>
          <p:cNvPr id="4" name="Espace réservé du pied de page 3">
            <a:extLst>
              <a:ext uri="{FF2B5EF4-FFF2-40B4-BE49-F238E27FC236}">
                <a16:creationId xmlns:a16="http://schemas.microsoft.com/office/drawing/2014/main" id="{B89A5F7F-C1CD-8B89-30F2-751104D642B4}"/>
              </a:ext>
            </a:extLst>
          </p:cNvPr>
          <p:cNvSpPr>
            <a:spLocks noGrp="1"/>
          </p:cNvSpPr>
          <p:nvPr>
            <p:ph type="ftr" sz="quarter" idx="11"/>
          </p:nvPr>
        </p:nvSpPr>
        <p:spPr/>
        <p:txBody>
          <a:bodyPr/>
          <a:lstStyle/>
          <a:p>
            <a:pPr marL="12700">
              <a:lnSpc>
                <a:spcPts val="1425"/>
              </a:lnSpc>
            </a:pPr>
            <a:r>
              <a:rPr lang="fr-FR" spc="-5"/>
              <a:t>CDG 18 – Réunion d’information – 03 mai 2022</a:t>
            </a:r>
            <a:endParaRPr lang="fr-FR" dirty="0"/>
          </a:p>
        </p:txBody>
      </p:sp>
      <p:sp>
        <p:nvSpPr>
          <p:cNvPr id="5" name="Espace réservé du numéro de diapositive 4">
            <a:extLst>
              <a:ext uri="{FF2B5EF4-FFF2-40B4-BE49-F238E27FC236}">
                <a16:creationId xmlns:a16="http://schemas.microsoft.com/office/drawing/2014/main" id="{65DACC61-75E8-C6EB-902F-701C3A663593}"/>
              </a:ext>
            </a:extLst>
          </p:cNvPr>
          <p:cNvSpPr>
            <a:spLocks noGrp="1"/>
          </p:cNvSpPr>
          <p:nvPr>
            <p:ph type="sldNum" sz="quarter" idx="12"/>
          </p:nvPr>
        </p:nvSpPr>
        <p:spPr/>
        <p:txBody>
          <a:bodyPr/>
          <a:lstStyle/>
          <a:p>
            <a:pPr marL="38100">
              <a:lnSpc>
                <a:spcPts val="1425"/>
              </a:lnSpc>
            </a:pPr>
            <a:fld id="{81D60167-4931-47E6-BA6A-407CBD079E47}" type="slidenum">
              <a:rPr lang="fr-FR" spc="-5" smtClean="0"/>
              <a:pPr marL="38100">
                <a:lnSpc>
                  <a:spcPts val="1425"/>
                </a:lnSpc>
              </a:pPr>
              <a:t>‹N°›</a:t>
            </a:fld>
            <a:endParaRPr lang="fr-FR" spc="-5" dirty="0"/>
          </a:p>
        </p:txBody>
      </p:sp>
    </p:spTree>
    <p:extLst>
      <p:ext uri="{BB962C8B-B14F-4D97-AF65-F5344CB8AC3E}">
        <p14:creationId xmlns:p14="http://schemas.microsoft.com/office/powerpoint/2010/main" val="1922412562"/>
      </p:ext>
    </p:extLst>
  </p:cSld>
  <p:clrMapOvr>
    <a:masterClrMapping/>
  </p:clrMapOvr>
  <p:hf sldNum="0" hd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0F4AA528-EB3F-5CD9-CB92-84A67087ADC4}"/>
              </a:ext>
            </a:extLst>
          </p:cNvPr>
          <p:cNvSpPr>
            <a:spLocks noGrp="1"/>
          </p:cNvSpPr>
          <p:nvPr>
            <p:ph type="dt" sz="half" idx="10"/>
          </p:nvPr>
        </p:nvSpPr>
        <p:spPr/>
        <p:txBody>
          <a:bodyPr/>
          <a:lstStyle/>
          <a:p>
            <a:fld id="{300A905A-F97D-4E54-ABC5-1CE31C62808A}" type="datetimeFigureOut">
              <a:rPr lang="fr-FR" smtClean="0"/>
              <a:pPr/>
              <a:t>16/05/2024</a:t>
            </a:fld>
            <a:endParaRPr lang="fr-FR"/>
          </a:p>
        </p:txBody>
      </p:sp>
      <p:sp>
        <p:nvSpPr>
          <p:cNvPr id="3" name="Espace réservé du pied de page 2">
            <a:extLst>
              <a:ext uri="{FF2B5EF4-FFF2-40B4-BE49-F238E27FC236}">
                <a16:creationId xmlns:a16="http://schemas.microsoft.com/office/drawing/2014/main" id="{F8461D7D-EB47-7F36-CC8F-FBB5D457E1B3}"/>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999B2601-42BC-9A86-949A-EF796C99DC45}"/>
              </a:ext>
            </a:extLst>
          </p:cNvPr>
          <p:cNvSpPr>
            <a:spLocks noGrp="1"/>
          </p:cNvSpPr>
          <p:nvPr>
            <p:ph type="sldNum" sz="quarter" idx="12"/>
          </p:nvPr>
        </p:nvSpPr>
        <p:spPr/>
        <p:txBody>
          <a:bodyPr/>
          <a:lstStyle/>
          <a:p>
            <a:fld id="{52501073-81C6-4E18-943D-5D2E57C59D15}" type="slidenum">
              <a:rPr lang="fr-FR" smtClean="0"/>
              <a:pPr/>
              <a:t>‹N°›</a:t>
            </a:fld>
            <a:endParaRPr lang="fr-FR"/>
          </a:p>
        </p:txBody>
      </p:sp>
    </p:spTree>
    <p:extLst>
      <p:ext uri="{BB962C8B-B14F-4D97-AF65-F5344CB8AC3E}">
        <p14:creationId xmlns:p14="http://schemas.microsoft.com/office/powerpoint/2010/main" val="42878992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A127AEF-F721-CD86-1A5A-6B8813006CFE}"/>
              </a:ext>
            </a:extLst>
          </p:cNvPr>
          <p:cNvSpPr>
            <a:spLocks noGrp="1"/>
          </p:cNvSpPr>
          <p:nvPr>
            <p:ph type="title"/>
          </p:nvPr>
        </p:nvSpPr>
        <p:spPr>
          <a:xfrm>
            <a:off x="629841" y="457200"/>
            <a:ext cx="2949178" cy="1600200"/>
          </a:xfrm>
        </p:spPr>
        <p:txBody>
          <a:bodyPr anchor="b"/>
          <a:lstStyle>
            <a:lvl1pPr>
              <a:defRPr sz="2400"/>
            </a:lvl1pPr>
          </a:lstStyle>
          <a:p>
            <a:r>
              <a:rPr lang="fr-FR"/>
              <a:t>Modifiez le style du titre</a:t>
            </a:r>
          </a:p>
        </p:txBody>
      </p:sp>
      <p:sp>
        <p:nvSpPr>
          <p:cNvPr id="3" name="Espace réservé du contenu 2">
            <a:extLst>
              <a:ext uri="{FF2B5EF4-FFF2-40B4-BE49-F238E27FC236}">
                <a16:creationId xmlns:a16="http://schemas.microsoft.com/office/drawing/2014/main" id="{EA3A181F-310C-95C5-8F4C-EB6C2BF5A786}"/>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24BBE421-3EF6-F4E1-7B9D-669C72E8CA3A}"/>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7F127263-A8EA-1333-0F20-2A8DE115995D}"/>
              </a:ext>
            </a:extLst>
          </p:cNvPr>
          <p:cNvSpPr>
            <a:spLocks noGrp="1"/>
          </p:cNvSpPr>
          <p:nvPr>
            <p:ph type="dt" sz="half" idx="10"/>
          </p:nvPr>
        </p:nvSpPr>
        <p:spPr/>
        <p:txBody>
          <a:bodyPr/>
          <a:lstStyle/>
          <a:p>
            <a:r>
              <a:rPr lang="en-US"/>
              <a:t>4/29/2022</a:t>
            </a:r>
          </a:p>
        </p:txBody>
      </p:sp>
      <p:sp>
        <p:nvSpPr>
          <p:cNvPr id="6" name="Espace réservé du pied de page 5">
            <a:extLst>
              <a:ext uri="{FF2B5EF4-FFF2-40B4-BE49-F238E27FC236}">
                <a16:creationId xmlns:a16="http://schemas.microsoft.com/office/drawing/2014/main" id="{299D8454-26C5-E4A7-D5AE-7FB64520319D}"/>
              </a:ext>
            </a:extLst>
          </p:cNvPr>
          <p:cNvSpPr>
            <a:spLocks noGrp="1"/>
          </p:cNvSpPr>
          <p:nvPr>
            <p:ph type="ftr" sz="quarter" idx="11"/>
          </p:nvPr>
        </p:nvSpPr>
        <p:spPr/>
        <p:txBody>
          <a:bodyPr/>
          <a:lstStyle/>
          <a:p>
            <a:pPr marL="12700">
              <a:lnSpc>
                <a:spcPts val="1425"/>
              </a:lnSpc>
            </a:pPr>
            <a:r>
              <a:rPr lang="fr-FR" spc="-5"/>
              <a:t>CDG 18 – Réunion d’information – 03 mai 2022</a:t>
            </a:r>
            <a:endParaRPr lang="fr-FR" dirty="0"/>
          </a:p>
        </p:txBody>
      </p:sp>
      <p:sp>
        <p:nvSpPr>
          <p:cNvPr id="7" name="Espace réservé du numéro de diapositive 6">
            <a:extLst>
              <a:ext uri="{FF2B5EF4-FFF2-40B4-BE49-F238E27FC236}">
                <a16:creationId xmlns:a16="http://schemas.microsoft.com/office/drawing/2014/main" id="{AC3665FC-C8EA-47EC-627A-5E834F838FAD}"/>
              </a:ext>
            </a:extLst>
          </p:cNvPr>
          <p:cNvSpPr>
            <a:spLocks noGrp="1"/>
          </p:cNvSpPr>
          <p:nvPr>
            <p:ph type="sldNum" sz="quarter" idx="12"/>
          </p:nvPr>
        </p:nvSpPr>
        <p:spPr/>
        <p:txBody>
          <a:bodyPr/>
          <a:lstStyle/>
          <a:p>
            <a:pPr marL="38100">
              <a:lnSpc>
                <a:spcPts val="1425"/>
              </a:lnSpc>
            </a:pPr>
            <a:fld id="{81D60167-4931-47E6-BA6A-407CBD079E47}" type="slidenum">
              <a:rPr lang="fr-FR" spc="-5" smtClean="0"/>
              <a:pPr marL="38100">
                <a:lnSpc>
                  <a:spcPts val="1425"/>
                </a:lnSpc>
              </a:pPr>
              <a:t>‹N°›</a:t>
            </a:fld>
            <a:endParaRPr lang="fr-FR" spc="-5" dirty="0"/>
          </a:p>
        </p:txBody>
      </p:sp>
    </p:spTree>
    <p:extLst>
      <p:ext uri="{BB962C8B-B14F-4D97-AF65-F5344CB8AC3E}">
        <p14:creationId xmlns:p14="http://schemas.microsoft.com/office/powerpoint/2010/main" val="2186093607"/>
      </p:ext>
    </p:extLst>
  </p:cSld>
  <p:clrMapOvr>
    <a:masterClrMapping/>
  </p:clrMapOvr>
  <p:hf sldNum="0" hd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E5469FE-B454-F5E0-4282-774FD2697DF3}"/>
              </a:ext>
            </a:extLst>
          </p:cNvPr>
          <p:cNvSpPr>
            <a:spLocks noGrp="1"/>
          </p:cNvSpPr>
          <p:nvPr>
            <p:ph type="title"/>
          </p:nvPr>
        </p:nvSpPr>
        <p:spPr>
          <a:xfrm>
            <a:off x="629841" y="457200"/>
            <a:ext cx="2949178" cy="1600200"/>
          </a:xfrm>
        </p:spPr>
        <p:txBody>
          <a:bodyPr anchor="b"/>
          <a:lstStyle>
            <a:lvl1pPr>
              <a:defRPr sz="2400"/>
            </a:lvl1pPr>
          </a:lstStyle>
          <a:p>
            <a:r>
              <a:rPr lang="fr-FR"/>
              <a:t>Modifiez le style du titre</a:t>
            </a:r>
          </a:p>
        </p:txBody>
      </p:sp>
      <p:sp>
        <p:nvSpPr>
          <p:cNvPr id="3" name="Espace réservé pour une image  2">
            <a:extLst>
              <a:ext uri="{FF2B5EF4-FFF2-40B4-BE49-F238E27FC236}">
                <a16:creationId xmlns:a16="http://schemas.microsoft.com/office/drawing/2014/main" id="{D1ECD914-493B-6266-5925-E1ACAD34276B}"/>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fr-FR"/>
          </a:p>
        </p:txBody>
      </p:sp>
      <p:sp>
        <p:nvSpPr>
          <p:cNvPr id="4" name="Espace réservé du texte 3">
            <a:extLst>
              <a:ext uri="{FF2B5EF4-FFF2-40B4-BE49-F238E27FC236}">
                <a16:creationId xmlns:a16="http://schemas.microsoft.com/office/drawing/2014/main" id="{FC8FAA62-2D02-F1AC-BE20-2976D5DA6D46}"/>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D10FEC42-A78E-65DD-E410-1694AC2A5A46}"/>
              </a:ext>
            </a:extLst>
          </p:cNvPr>
          <p:cNvSpPr>
            <a:spLocks noGrp="1"/>
          </p:cNvSpPr>
          <p:nvPr>
            <p:ph type="dt" sz="half" idx="10"/>
          </p:nvPr>
        </p:nvSpPr>
        <p:spPr/>
        <p:txBody>
          <a:bodyPr/>
          <a:lstStyle/>
          <a:p>
            <a:r>
              <a:rPr lang="en-US"/>
              <a:t>4/29/2022</a:t>
            </a:r>
          </a:p>
        </p:txBody>
      </p:sp>
      <p:sp>
        <p:nvSpPr>
          <p:cNvPr id="6" name="Espace réservé du pied de page 5">
            <a:extLst>
              <a:ext uri="{FF2B5EF4-FFF2-40B4-BE49-F238E27FC236}">
                <a16:creationId xmlns:a16="http://schemas.microsoft.com/office/drawing/2014/main" id="{C2F6D830-58EA-0F5A-689A-E74518EF5510}"/>
              </a:ext>
            </a:extLst>
          </p:cNvPr>
          <p:cNvSpPr>
            <a:spLocks noGrp="1"/>
          </p:cNvSpPr>
          <p:nvPr>
            <p:ph type="ftr" sz="quarter" idx="11"/>
          </p:nvPr>
        </p:nvSpPr>
        <p:spPr/>
        <p:txBody>
          <a:bodyPr/>
          <a:lstStyle/>
          <a:p>
            <a:pPr marL="12700">
              <a:lnSpc>
                <a:spcPts val="1425"/>
              </a:lnSpc>
            </a:pPr>
            <a:r>
              <a:rPr lang="fr-FR" spc="-5"/>
              <a:t>CDG 18 – Réunion d’information – 03 mai 2022</a:t>
            </a:r>
            <a:endParaRPr lang="fr-FR" dirty="0"/>
          </a:p>
        </p:txBody>
      </p:sp>
      <p:sp>
        <p:nvSpPr>
          <p:cNvPr id="7" name="Espace réservé du numéro de diapositive 6">
            <a:extLst>
              <a:ext uri="{FF2B5EF4-FFF2-40B4-BE49-F238E27FC236}">
                <a16:creationId xmlns:a16="http://schemas.microsoft.com/office/drawing/2014/main" id="{16D8DF24-FBDA-114E-471E-4A7473020BF5}"/>
              </a:ext>
            </a:extLst>
          </p:cNvPr>
          <p:cNvSpPr>
            <a:spLocks noGrp="1"/>
          </p:cNvSpPr>
          <p:nvPr>
            <p:ph type="sldNum" sz="quarter" idx="12"/>
          </p:nvPr>
        </p:nvSpPr>
        <p:spPr/>
        <p:txBody>
          <a:bodyPr/>
          <a:lstStyle/>
          <a:p>
            <a:pPr marL="38100">
              <a:lnSpc>
                <a:spcPts val="1425"/>
              </a:lnSpc>
            </a:pPr>
            <a:fld id="{81D60167-4931-47E6-BA6A-407CBD079E47}" type="slidenum">
              <a:rPr lang="fr-FR" spc="-5" smtClean="0"/>
              <a:pPr marL="38100">
                <a:lnSpc>
                  <a:spcPts val="1425"/>
                </a:lnSpc>
              </a:pPr>
              <a:t>‹N°›</a:t>
            </a:fld>
            <a:endParaRPr lang="fr-FR" spc="-5" dirty="0"/>
          </a:p>
        </p:txBody>
      </p:sp>
    </p:spTree>
    <p:extLst>
      <p:ext uri="{BB962C8B-B14F-4D97-AF65-F5344CB8AC3E}">
        <p14:creationId xmlns:p14="http://schemas.microsoft.com/office/powerpoint/2010/main" val="3485750770"/>
      </p:ext>
    </p:extLst>
  </p:cSld>
  <p:clrMapOvr>
    <a:masterClrMapping/>
  </p:clrMapOvr>
  <p:hf sldNum="0" hd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55077874-EEE3-0768-6201-8580C44784C7}"/>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9DE5EBA1-1C49-FB94-8E18-909994D21884}"/>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F0F68BE-9B39-7468-1755-2F198684F8CC}"/>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a:t>4/29/2022</a:t>
            </a:r>
          </a:p>
        </p:txBody>
      </p:sp>
      <p:sp>
        <p:nvSpPr>
          <p:cNvPr id="5" name="Espace réservé du pied de page 4">
            <a:extLst>
              <a:ext uri="{FF2B5EF4-FFF2-40B4-BE49-F238E27FC236}">
                <a16:creationId xmlns:a16="http://schemas.microsoft.com/office/drawing/2014/main" id="{E1AF612E-E52C-E3B6-8C13-CA462B0DFBAD}"/>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marL="12700">
              <a:lnSpc>
                <a:spcPts val="1425"/>
              </a:lnSpc>
            </a:pPr>
            <a:r>
              <a:rPr lang="fr-FR" spc="-5"/>
              <a:t>CDG 18 – Réunion d’information – 03 mai 2022</a:t>
            </a:r>
            <a:endParaRPr lang="fr-FR" dirty="0"/>
          </a:p>
        </p:txBody>
      </p:sp>
      <p:sp>
        <p:nvSpPr>
          <p:cNvPr id="6" name="Espace réservé du numéro de diapositive 5">
            <a:extLst>
              <a:ext uri="{FF2B5EF4-FFF2-40B4-BE49-F238E27FC236}">
                <a16:creationId xmlns:a16="http://schemas.microsoft.com/office/drawing/2014/main" id="{E16D8736-65C8-AAD8-8D1B-CE4CABD58C48}"/>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marL="38100">
              <a:lnSpc>
                <a:spcPts val="1425"/>
              </a:lnSpc>
            </a:pPr>
            <a:fld id="{81D60167-4931-47E6-BA6A-407CBD079E47}" type="slidenum">
              <a:rPr lang="fr-FR" spc="-5" smtClean="0"/>
              <a:pPr marL="38100">
                <a:lnSpc>
                  <a:spcPts val="1425"/>
                </a:lnSpc>
              </a:pPr>
              <a:t>‹N°›</a:t>
            </a:fld>
            <a:endParaRPr lang="fr-FR" spc="-5" dirty="0"/>
          </a:p>
        </p:txBody>
      </p:sp>
    </p:spTree>
    <p:extLst>
      <p:ext uri="{BB962C8B-B14F-4D97-AF65-F5344CB8AC3E}">
        <p14:creationId xmlns:p14="http://schemas.microsoft.com/office/powerpoint/2010/main" val="385703573"/>
      </p:ext>
    </p:extLst>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 id="2147483711" r:id="rId12"/>
  </p:sldLayoutIdLst>
  <p:hf sldNum="0" hd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fr-F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mailto:mediation@cdg18.fr"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mailto:yveline.roux@cdg18.fr-02" TargetMode="External"/><Relationship Id="rId2" Type="http://schemas.openxmlformats.org/officeDocument/2006/relationships/hyperlink" Target="mailto:aurore.vedrenne@cdg8.fr-" TargetMode="Externa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mailto:aurore.vedrenne@cdg8.fr-"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mailto:yveline.roux@cdg18.fr-" TargetMode="External"/><Relationship Id="rId2" Type="http://schemas.openxmlformats.org/officeDocument/2006/relationships/hyperlink" Target="mailto:psychologue@cdg18.fr-" TargetMode="Externa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26.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2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29.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1.jpeg"/><Relationship Id="rId7" Type="http://schemas.openxmlformats.org/officeDocument/2006/relationships/customXml" Target="../ink/ink2.xml"/><Relationship Id="rId12" Type="http://schemas.openxmlformats.org/officeDocument/2006/relationships/image" Target="../media/image14.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11.png"/><Relationship Id="rId11" Type="http://schemas.openxmlformats.org/officeDocument/2006/relationships/customXml" Target="../ink/ink4.xml"/><Relationship Id="rId10" Type="http://schemas.openxmlformats.org/officeDocument/2006/relationships/image" Target="../media/image13.png"/><Relationship Id="rId4" Type="http://schemas.openxmlformats.org/officeDocument/2006/relationships/customXml" Target="../ink/ink1.xml"/><Relationship Id="rId9" Type="http://schemas.openxmlformats.org/officeDocument/2006/relationships/customXml" Target="../ink/ink3.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0.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1.jpeg"/><Relationship Id="rId7" Type="http://schemas.openxmlformats.org/officeDocument/2006/relationships/customXml" Target="../ink/ink6.xml"/><Relationship Id="rId12" Type="http://schemas.openxmlformats.org/officeDocument/2006/relationships/image" Target="../media/image14.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11.png"/><Relationship Id="rId11" Type="http://schemas.openxmlformats.org/officeDocument/2006/relationships/customXml" Target="../ink/ink8.xml"/><Relationship Id="rId10" Type="http://schemas.openxmlformats.org/officeDocument/2006/relationships/image" Target="../media/image13.png"/><Relationship Id="rId4" Type="http://schemas.openxmlformats.org/officeDocument/2006/relationships/customXml" Target="../ink/ink5.xml"/><Relationship Id="rId9" Type="http://schemas.openxmlformats.org/officeDocument/2006/relationships/customXml" Target="../ink/ink7.xml"/></Relationships>
</file>

<file path=ppt/slides/_rels/slide3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mailto:service.rh@cdg18.fr"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donnees-sociales.fr/mode-demploi-2-2/" TargetMode="External"/><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a:spLocks noGrp="1"/>
          </p:cNvSpPr>
          <p:nvPr>
            <p:ph type="title"/>
          </p:nvPr>
        </p:nvSpPr>
        <p:spPr>
          <a:xfrm>
            <a:off x="715327" y="2853689"/>
            <a:ext cx="7713345" cy="1427955"/>
          </a:xfrm>
          <a:prstGeom prst="rect">
            <a:avLst/>
          </a:prstGeom>
        </p:spPr>
        <p:txBody>
          <a:bodyPr vert="horz" wrap="square" lIns="0" tIns="12065" rIns="0" bIns="0" rtlCol="0">
            <a:spAutoFit/>
          </a:bodyPr>
          <a:lstStyle/>
          <a:p>
            <a:pPr marL="12700" algn="ctr">
              <a:lnSpc>
                <a:spcPct val="100000"/>
              </a:lnSpc>
              <a:spcBef>
                <a:spcPts val="95"/>
              </a:spcBef>
            </a:pPr>
            <a:r>
              <a:rPr lang="fr-FR" sz="6000" spc="-15" dirty="0">
                <a:solidFill>
                  <a:schemeClr val="accent5">
                    <a:lumMod val="75000"/>
                  </a:schemeClr>
                </a:solidFill>
              </a:rPr>
              <a:t>LES VISIOS DU CDG18</a:t>
            </a:r>
            <a:br>
              <a:rPr lang="fr-FR" sz="4800" spc="-15" dirty="0">
                <a:solidFill>
                  <a:srgbClr val="00B0F0"/>
                </a:solidFill>
              </a:rPr>
            </a:br>
            <a:r>
              <a:rPr lang="fr-FR" sz="3200" spc="-15" dirty="0">
                <a:solidFill>
                  <a:schemeClr val="accent6"/>
                </a:solidFill>
              </a:rPr>
              <a:t>Session 11 – Mai 2024</a:t>
            </a:r>
            <a:endParaRPr dirty="0">
              <a:solidFill>
                <a:schemeClr val="accent6"/>
              </a:solidFill>
            </a:endParaRPr>
          </a:p>
        </p:txBody>
      </p:sp>
      <p:sp>
        <p:nvSpPr>
          <p:cNvPr id="7" name="object 7"/>
          <p:cNvSpPr txBox="1"/>
          <p:nvPr/>
        </p:nvSpPr>
        <p:spPr>
          <a:xfrm>
            <a:off x="8497061" y="6431686"/>
            <a:ext cx="110489" cy="208279"/>
          </a:xfrm>
          <a:prstGeom prst="rect">
            <a:avLst/>
          </a:prstGeom>
        </p:spPr>
        <p:txBody>
          <a:bodyPr vert="horz" wrap="square" lIns="0" tIns="12700" rIns="0" bIns="0" rtlCol="0">
            <a:spAutoFit/>
          </a:bodyPr>
          <a:lstStyle/>
          <a:p>
            <a:pPr marL="12700">
              <a:lnSpc>
                <a:spcPct val="100000"/>
              </a:lnSpc>
              <a:spcBef>
                <a:spcPts val="100"/>
              </a:spcBef>
            </a:pPr>
            <a:r>
              <a:rPr sz="1200" spc="-5" dirty="0">
                <a:solidFill>
                  <a:srgbClr val="888888"/>
                </a:solidFill>
                <a:latin typeface="Arial"/>
                <a:cs typeface="Arial"/>
              </a:rPr>
              <a:t>1</a:t>
            </a:r>
            <a:endParaRPr sz="1200">
              <a:latin typeface="Arial"/>
              <a:cs typeface="Arial"/>
            </a:endParaRPr>
          </a:p>
        </p:txBody>
      </p:sp>
      <p:pic>
        <p:nvPicPr>
          <p:cNvPr id="9" name="Image 8" descr="Logo_CDG18_BS.jpg"/>
          <p:cNvPicPr>
            <a:picLocks noChangeAspect="1"/>
          </p:cNvPicPr>
          <p:nvPr/>
        </p:nvPicPr>
        <p:blipFill>
          <a:blip r:embed="rId3"/>
          <a:stretch>
            <a:fillRect/>
          </a:stretch>
        </p:blipFill>
        <p:spPr>
          <a:xfrm>
            <a:off x="146011" y="500042"/>
            <a:ext cx="1422426" cy="1443762"/>
          </a:xfrm>
          <a:prstGeom prst="rect">
            <a:avLst/>
          </a:prstGeom>
        </p:spPr>
      </p:pic>
      <p:grpSp>
        <p:nvGrpSpPr>
          <p:cNvPr id="10" name="Groupe 14"/>
          <p:cNvGrpSpPr>
            <a:grpSpLocks/>
          </p:cNvGrpSpPr>
          <p:nvPr/>
        </p:nvGrpSpPr>
        <p:grpSpPr bwMode="auto">
          <a:xfrm>
            <a:off x="1357290" y="285728"/>
            <a:ext cx="7661932" cy="2016596"/>
            <a:chOff x="2521302" y="4447632"/>
            <a:chExt cx="6645275" cy="2324642"/>
          </a:xfrm>
        </p:grpSpPr>
        <p:sp>
          <p:nvSpPr>
            <p:cNvPr id="11" name="Oval 2"/>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2" name="Rectangle 3"/>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3" name="Text Box 4"/>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14" name="Group 6"/>
            <p:cNvGrpSpPr>
              <a:grpSpLocks/>
            </p:cNvGrpSpPr>
            <p:nvPr/>
          </p:nvGrpSpPr>
          <p:grpSpPr bwMode="auto">
            <a:xfrm>
              <a:off x="3957638" y="5091476"/>
              <a:ext cx="171450" cy="1165229"/>
              <a:chOff x="112099728" y="105931681"/>
              <a:chExt cx="170831" cy="1165800"/>
            </a:xfrm>
          </p:grpSpPr>
          <p:sp>
            <p:nvSpPr>
              <p:cNvPr id="19" name="Rectangle 7"/>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0" name="Rectangle 8"/>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1" name="Rectangle 9"/>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15" name="Group 10"/>
            <p:cNvGrpSpPr>
              <a:grpSpLocks/>
            </p:cNvGrpSpPr>
            <p:nvPr/>
          </p:nvGrpSpPr>
          <p:grpSpPr bwMode="auto">
            <a:xfrm>
              <a:off x="8701088" y="4447632"/>
              <a:ext cx="169862" cy="1163632"/>
              <a:chOff x="116843535" y="105289350"/>
              <a:chExt cx="170420" cy="1163658"/>
            </a:xfrm>
          </p:grpSpPr>
          <p:sp>
            <p:nvSpPr>
              <p:cNvPr id="16" name="Rectangle 15"/>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17" name="Rectangle 16"/>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18" name="Rectangle 17"/>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3" name="object 5"/>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p:sp>
        <p:nvSpPr>
          <p:cNvPr id="2" name="object 5">
            <a:extLst>
              <a:ext uri="{FF2B5EF4-FFF2-40B4-BE49-F238E27FC236}">
                <a16:creationId xmlns:a16="http://schemas.microsoft.com/office/drawing/2014/main" id="{59DEC9A9-D93D-BFA7-972F-C819F74BE1C2}"/>
              </a:ext>
            </a:extLst>
          </p:cNvPr>
          <p:cNvSpPr txBox="1">
            <a:spLocks/>
          </p:cNvSpPr>
          <p:nvPr/>
        </p:nvSpPr>
        <p:spPr>
          <a:xfrm>
            <a:off x="146011" y="4450110"/>
            <a:ext cx="8782089" cy="1515158"/>
          </a:xfrm>
          <a:prstGeom prst="rect">
            <a:avLst/>
          </a:prstGeom>
        </p:spPr>
        <p:txBody>
          <a:bodyPr vert="horz" wrap="square" lIns="0" tIns="12065" rIns="0" bIns="0" rtlCol="0">
            <a:spAutoFit/>
          </a:bodyPr>
          <a:lstStyle>
            <a:lvl1pPr>
              <a:defRPr sz="2400" b="1" i="0">
                <a:solidFill>
                  <a:srgbClr val="B10F61"/>
                </a:solidFill>
                <a:latin typeface="Carlito"/>
                <a:ea typeface="+mj-ea"/>
                <a:cs typeface="Carlito"/>
              </a:defRPr>
            </a:lvl1pPr>
          </a:lstStyle>
          <a:p>
            <a:pPr marL="12700" algn="ctr">
              <a:spcBef>
                <a:spcPts val="95"/>
              </a:spcBef>
            </a:pPr>
            <a:r>
              <a:rPr lang="fr-FR" sz="2800" kern="0" spc="-15" dirty="0">
                <a:solidFill>
                  <a:schemeClr val="accent5">
                    <a:lumMod val="75000"/>
                  </a:schemeClr>
                </a:solidFill>
              </a:rPr>
              <a:t>Votre intervenant pour cette session</a:t>
            </a:r>
          </a:p>
          <a:p>
            <a:pPr marL="12700" algn="ctr">
              <a:spcBef>
                <a:spcPts val="95"/>
              </a:spcBef>
            </a:pPr>
            <a:endParaRPr lang="fr-FR" sz="2000" kern="0" spc="-15" dirty="0">
              <a:solidFill>
                <a:srgbClr val="00B0F0"/>
              </a:solidFill>
              <a:latin typeface="Arial" panose="020B0604020202020204" pitchFamily="34" charset="0"/>
              <a:cs typeface="Arial" panose="020B0604020202020204" pitchFamily="34" charset="0"/>
            </a:endParaRPr>
          </a:p>
          <a:p>
            <a:pPr marL="12700" algn="ctr">
              <a:spcBef>
                <a:spcPts val="95"/>
              </a:spcBef>
            </a:pPr>
            <a:r>
              <a:rPr lang="fr-FR" kern="0" dirty="0">
                <a:solidFill>
                  <a:srgbClr val="00B0F0"/>
                </a:solidFill>
              </a:rPr>
              <a:t>Aurore VEDRENNE – Directrice adjointe et responsable du pôle ressources et accompagnement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304800" y="2438400"/>
            <a:ext cx="8686800" cy="3941944"/>
          </a:xfrm>
          <a:prstGeom prst="rect">
            <a:avLst/>
          </a:prstGeom>
        </p:spPr>
        <p:txBody>
          <a:bodyPr vert="horz" wrap="square" lIns="0" tIns="10001" rIns="0" bIns="0" rtlCol="0">
            <a:spAutoFit/>
          </a:bodyPr>
          <a:lstStyle/>
          <a:p>
            <a:pPr marL="9525">
              <a:spcBef>
                <a:spcPts val="79"/>
              </a:spcBef>
            </a:pPr>
            <a:r>
              <a:rPr b="1" dirty="0">
                <a:solidFill>
                  <a:srgbClr val="00B0F0"/>
                </a:solidFill>
                <a:latin typeface="Calibri" panose="020F0502020204030204" pitchFamily="34" charset="0"/>
                <a:cs typeface="Calibri" panose="020F0502020204030204" pitchFamily="34" charset="0"/>
              </a:rPr>
              <a:t>Pour</a:t>
            </a:r>
            <a:r>
              <a:rPr b="1" spc="-41" dirty="0">
                <a:solidFill>
                  <a:srgbClr val="00B0F0"/>
                </a:solidFill>
                <a:latin typeface="Calibri" panose="020F0502020204030204" pitchFamily="34" charset="0"/>
                <a:cs typeface="Calibri" panose="020F0502020204030204" pitchFamily="34" charset="0"/>
              </a:rPr>
              <a:t> </a:t>
            </a:r>
            <a:r>
              <a:rPr b="1" dirty="0">
                <a:solidFill>
                  <a:srgbClr val="00B0F0"/>
                </a:solidFill>
                <a:latin typeface="Calibri" panose="020F0502020204030204" pitchFamily="34" charset="0"/>
                <a:cs typeface="Calibri" panose="020F0502020204030204" pitchFamily="34" charset="0"/>
              </a:rPr>
              <a:t>pouvoir</a:t>
            </a:r>
            <a:r>
              <a:rPr b="1" spc="-41" dirty="0">
                <a:solidFill>
                  <a:srgbClr val="00B0F0"/>
                </a:solidFill>
                <a:latin typeface="Calibri" panose="020F0502020204030204" pitchFamily="34" charset="0"/>
                <a:cs typeface="Calibri" panose="020F0502020204030204" pitchFamily="34" charset="0"/>
              </a:rPr>
              <a:t> </a:t>
            </a:r>
            <a:r>
              <a:rPr b="1" dirty="0">
                <a:solidFill>
                  <a:srgbClr val="00B0F0"/>
                </a:solidFill>
                <a:latin typeface="Calibri" panose="020F0502020204030204" pitchFamily="34" charset="0"/>
                <a:cs typeface="Calibri" panose="020F0502020204030204" pitchFamily="34" charset="0"/>
              </a:rPr>
              <a:t>saisir</a:t>
            </a:r>
            <a:r>
              <a:rPr b="1" spc="-41" dirty="0">
                <a:solidFill>
                  <a:srgbClr val="00B0F0"/>
                </a:solidFill>
                <a:latin typeface="Calibri" panose="020F0502020204030204" pitchFamily="34" charset="0"/>
                <a:cs typeface="Calibri" panose="020F0502020204030204" pitchFamily="34" charset="0"/>
              </a:rPr>
              <a:t> </a:t>
            </a:r>
            <a:r>
              <a:rPr b="1" dirty="0">
                <a:solidFill>
                  <a:srgbClr val="00B0F0"/>
                </a:solidFill>
                <a:latin typeface="Calibri" panose="020F0502020204030204" pitchFamily="34" charset="0"/>
                <a:cs typeface="Calibri" panose="020F0502020204030204" pitchFamily="34" charset="0"/>
              </a:rPr>
              <a:t>le</a:t>
            </a:r>
            <a:r>
              <a:rPr b="1" spc="-34" dirty="0">
                <a:solidFill>
                  <a:srgbClr val="00B0F0"/>
                </a:solidFill>
                <a:latin typeface="Calibri" panose="020F0502020204030204" pitchFamily="34" charset="0"/>
                <a:cs typeface="Calibri" panose="020F0502020204030204" pitchFamily="34" charset="0"/>
              </a:rPr>
              <a:t> </a:t>
            </a:r>
            <a:r>
              <a:rPr b="1" dirty="0">
                <a:solidFill>
                  <a:srgbClr val="00B0F0"/>
                </a:solidFill>
                <a:latin typeface="Calibri" panose="020F0502020204030204" pitchFamily="34" charset="0"/>
                <a:cs typeface="Calibri" panose="020F0502020204030204" pitchFamily="34" charset="0"/>
              </a:rPr>
              <a:t>médiateur,</a:t>
            </a:r>
            <a:r>
              <a:rPr b="1" spc="-26" dirty="0">
                <a:solidFill>
                  <a:srgbClr val="00B0F0"/>
                </a:solidFill>
                <a:latin typeface="Calibri" panose="020F0502020204030204" pitchFamily="34" charset="0"/>
                <a:cs typeface="Calibri" panose="020F0502020204030204" pitchFamily="34" charset="0"/>
              </a:rPr>
              <a:t> </a:t>
            </a:r>
            <a:r>
              <a:rPr b="1" dirty="0">
                <a:solidFill>
                  <a:srgbClr val="00B0F0"/>
                </a:solidFill>
                <a:latin typeface="Calibri" panose="020F0502020204030204" pitchFamily="34" charset="0"/>
                <a:cs typeface="Calibri" panose="020F0502020204030204" pitchFamily="34" charset="0"/>
              </a:rPr>
              <a:t>l’agent</a:t>
            </a:r>
            <a:r>
              <a:rPr b="1" spc="-30" dirty="0">
                <a:solidFill>
                  <a:srgbClr val="00B0F0"/>
                </a:solidFill>
                <a:latin typeface="Calibri" panose="020F0502020204030204" pitchFamily="34" charset="0"/>
                <a:cs typeface="Calibri" panose="020F0502020204030204" pitchFamily="34" charset="0"/>
              </a:rPr>
              <a:t> </a:t>
            </a:r>
            <a:r>
              <a:rPr b="1" dirty="0">
                <a:solidFill>
                  <a:srgbClr val="00B0F0"/>
                </a:solidFill>
                <a:latin typeface="Calibri" panose="020F0502020204030204" pitchFamily="34" charset="0"/>
                <a:cs typeface="Calibri" panose="020F0502020204030204" pitchFamily="34" charset="0"/>
              </a:rPr>
              <a:t>doit</a:t>
            </a:r>
            <a:r>
              <a:rPr b="1" spc="-41" dirty="0">
                <a:solidFill>
                  <a:srgbClr val="00B0F0"/>
                </a:solidFill>
                <a:latin typeface="Calibri" panose="020F0502020204030204" pitchFamily="34" charset="0"/>
                <a:cs typeface="Calibri" panose="020F0502020204030204" pitchFamily="34" charset="0"/>
              </a:rPr>
              <a:t> </a:t>
            </a:r>
            <a:r>
              <a:rPr b="1" spc="-8" dirty="0">
                <a:solidFill>
                  <a:srgbClr val="00B0F0"/>
                </a:solidFill>
                <a:latin typeface="Calibri" panose="020F0502020204030204" pitchFamily="34" charset="0"/>
                <a:cs typeface="Calibri" panose="020F0502020204030204" pitchFamily="34" charset="0"/>
              </a:rPr>
              <a:t>vérifier:</a:t>
            </a:r>
            <a:endParaRPr dirty="0">
              <a:solidFill>
                <a:srgbClr val="00B0F0"/>
              </a:solidFill>
              <a:latin typeface="Calibri" panose="020F0502020204030204" pitchFamily="34" charset="0"/>
              <a:cs typeface="Calibri" panose="020F0502020204030204" pitchFamily="34" charset="0"/>
            </a:endParaRPr>
          </a:p>
          <a:p>
            <a:pPr marL="266700" indent="-257175">
              <a:spcBef>
                <a:spcPts val="1808"/>
              </a:spcBef>
              <a:buClr>
                <a:srgbClr val="6F2F9F"/>
              </a:buClr>
              <a:buFont typeface="Arial"/>
              <a:buChar char="•"/>
              <a:tabLst>
                <a:tab pos="266700" algn="l"/>
              </a:tabLst>
            </a:pPr>
            <a:r>
              <a:rPr dirty="0">
                <a:latin typeface="Calibri" panose="020F0502020204030204" pitchFamily="34" charset="0"/>
                <a:cs typeface="Calibri" panose="020F0502020204030204" pitchFamily="34" charset="0"/>
              </a:rPr>
              <a:t>Que</a:t>
            </a:r>
            <a:r>
              <a:rPr spc="-30" dirty="0">
                <a:latin typeface="Calibri" panose="020F0502020204030204" pitchFamily="34" charset="0"/>
                <a:cs typeface="Calibri" panose="020F0502020204030204" pitchFamily="34" charset="0"/>
              </a:rPr>
              <a:t> </a:t>
            </a:r>
            <a:r>
              <a:rPr dirty="0">
                <a:latin typeface="Calibri" panose="020F0502020204030204" pitchFamily="34" charset="0"/>
                <a:cs typeface="Calibri" panose="020F0502020204030204" pitchFamily="34" charset="0"/>
              </a:rPr>
              <a:t>son</a:t>
            </a:r>
            <a:r>
              <a:rPr spc="-23" dirty="0">
                <a:latin typeface="Calibri" panose="020F0502020204030204" pitchFamily="34" charset="0"/>
                <a:cs typeface="Calibri" panose="020F0502020204030204" pitchFamily="34" charset="0"/>
              </a:rPr>
              <a:t> </a:t>
            </a:r>
            <a:r>
              <a:rPr dirty="0">
                <a:latin typeface="Calibri" panose="020F0502020204030204" pitchFamily="34" charset="0"/>
                <a:cs typeface="Calibri" panose="020F0502020204030204" pitchFamily="34" charset="0"/>
              </a:rPr>
              <a:t>employeur</a:t>
            </a:r>
            <a:r>
              <a:rPr spc="-30" dirty="0">
                <a:latin typeface="Calibri" panose="020F0502020204030204" pitchFamily="34" charset="0"/>
                <a:cs typeface="Calibri" panose="020F0502020204030204" pitchFamily="34" charset="0"/>
              </a:rPr>
              <a:t> </a:t>
            </a:r>
            <a:r>
              <a:rPr dirty="0">
                <a:latin typeface="Calibri" panose="020F0502020204030204" pitchFamily="34" charset="0"/>
                <a:cs typeface="Calibri" panose="020F0502020204030204" pitchFamily="34" charset="0"/>
              </a:rPr>
              <a:t>a</a:t>
            </a:r>
            <a:r>
              <a:rPr spc="-38" dirty="0">
                <a:latin typeface="Calibri" panose="020F0502020204030204" pitchFamily="34" charset="0"/>
                <a:cs typeface="Calibri" panose="020F0502020204030204" pitchFamily="34" charset="0"/>
              </a:rPr>
              <a:t> </a:t>
            </a:r>
            <a:r>
              <a:rPr dirty="0">
                <a:latin typeface="Calibri" panose="020F0502020204030204" pitchFamily="34" charset="0"/>
                <a:cs typeface="Calibri" panose="020F0502020204030204" pitchFamily="34" charset="0"/>
              </a:rPr>
              <a:t>conventionné</a:t>
            </a:r>
            <a:r>
              <a:rPr spc="-30" dirty="0">
                <a:latin typeface="Calibri" panose="020F0502020204030204" pitchFamily="34" charset="0"/>
                <a:cs typeface="Calibri" panose="020F0502020204030204" pitchFamily="34" charset="0"/>
              </a:rPr>
              <a:t> </a:t>
            </a:r>
            <a:r>
              <a:rPr dirty="0">
                <a:latin typeface="Calibri" panose="020F0502020204030204" pitchFamily="34" charset="0"/>
                <a:cs typeface="Calibri" panose="020F0502020204030204" pitchFamily="34" charset="0"/>
              </a:rPr>
              <a:t>avec</a:t>
            </a:r>
            <a:r>
              <a:rPr spc="-26" dirty="0">
                <a:latin typeface="Calibri" panose="020F0502020204030204" pitchFamily="34" charset="0"/>
                <a:cs typeface="Calibri" panose="020F0502020204030204" pitchFamily="34" charset="0"/>
              </a:rPr>
              <a:t> </a:t>
            </a:r>
            <a:r>
              <a:rPr dirty="0">
                <a:latin typeface="Calibri" panose="020F0502020204030204" pitchFamily="34" charset="0"/>
                <a:cs typeface="Calibri" panose="020F0502020204030204" pitchFamily="34" charset="0"/>
              </a:rPr>
              <a:t>le</a:t>
            </a:r>
            <a:r>
              <a:rPr spc="-23" dirty="0">
                <a:latin typeface="Calibri" panose="020F0502020204030204" pitchFamily="34" charset="0"/>
                <a:cs typeface="Calibri" panose="020F0502020204030204" pitchFamily="34" charset="0"/>
              </a:rPr>
              <a:t> </a:t>
            </a:r>
            <a:r>
              <a:rPr spc="-8" dirty="0">
                <a:latin typeface="Calibri" panose="020F0502020204030204" pitchFamily="34" charset="0"/>
                <a:cs typeface="Calibri" panose="020F0502020204030204" pitchFamily="34" charset="0"/>
              </a:rPr>
              <a:t>CDG</a:t>
            </a:r>
            <a:r>
              <a:rPr lang="fr-FR" spc="-8" dirty="0">
                <a:latin typeface="Calibri" panose="020F0502020204030204" pitchFamily="34" charset="0"/>
                <a:cs typeface="Calibri" panose="020F0502020204030204" pitchFamily="34" charset="0"/>
              </a:rPr>
              <a:t>18- </a:t>
            </a:r>
            <a:r>
              <a:rPr lang="fr-FR" spc="-8" dirty="0">
                <a:solidFill>
                  <a:srgbClr val="00B0F0"/>
                </a:solidFill>
                <a:latin typeface="Calibri" panose="020F0502020204030204" pitchFamily="34" charset="0"/>
                <a:cs typeface="Calibri" panose="020F0502020204030204" pitchFamily="34" charset="0"/>
              </a:rPr>
              <a:t>Convention gratuite-</a:t>
            </a:r>
            <a:endParaRPr dirty="0">
              <a:solidFill>
                <a:srgbClr val="00B0F0"/>
              </a:solidFill>
              <a:latin typeface="Calibri" panose="020F0502020204030204" pitchFamily="34" charset="0"/>
              <a:cs typeface="Calibri" panose="020F0502020204030204" pitchFamily="34" charset="0"/>
            </a:endParaRPr>
          </a:p>
          <a:p>
            <a:pPr marL="266700" marR="3810" indent="-257651">
              <a:spcBef>
                <a:spcPts val="1793"/>
              </a:spcBef>
              <a:buClr>
                <a:srgbClr val="6F2F9F"/>
              </a:buClr>
              <a:buFont typeface="Arial"/>
              <a:buChar char="•"/>
              <a:tabLst>
                <a:tab pos="266700" algn="l"/>
              </a:tabLst>
            </a:pPr>
            <a:r>
              <a:rPr dirty="0">
                <a:latin typeface="Calibri" panose="020F0502020204030204" pitchFamily="34" charset="0"/>
                <a:cs typeface="Calibri" panose="020F0502020204030204" pitchFamily="34" charset="0"/>
              </a:rPr>
              <a:t>Que</a:t>
            </a:r>
            <a:r>
              <a:rPr spc="-23" dirty="0">
                <a:latin typeface="Calibri" panose="020F0502020204030204" pitchFamily="34" charset="0"/>
                <a:cs typeface="Calibri" panose="020F0502020204030204" pitchFamily="34" charset="0"/>
              </a:rPr>
              <a:t> </a:t>
            </a:r>
            <a:r>
              <a:rPr dirty="0">
                <a:latin typeface="Calibri" panose="020F0502020204030204" pitchFamily="34" charset="0"/>
                <a:cs typeface="Calibri" panose="020F0502020204030204" pitchFamily="34" charset="0"/>
              </a:rPr>
              <a:t>l’acte</a:t>
            </a:r>
            <a:r>
              <a:rPr spc="-19" dirty="0">
                <a:latin typeface="Calibri" panose="020F0502020204030204" pitchFamily="34" charset="0"/>
                <a:cs typeface="Calibri" panose="020F0502020204030204" pitchFamily="34" charset="0"/>
              </a:rPr>
              <a:t> </a:t>
            </a:r>
            <a:r>
              <a:rPr dirty="0">
                <a:latin typeface="Calibri" panose="020F0502020204030204" pitchFamily="34" charset="0"/>
                <a:cs typeface="Calibri" panose="020F0502020204030204" pitchFamily="34" charset="0"/>
              </a:rPr>
              <a:t>qu’il</a:t>
            </a:r>
            <a:r>
              <a:rPr spc="-8" dirty="0">
                <a:latin typeface="Calibri" panose="020F0502020204030204" pitchFamily="34" charset="0"/>
                <a:cs typeface="Calibri" panose="020F0502020204030204" pitchFamily="34" charset="0"/>
              </a:rPr>
              <a:t> </a:t>
            </a:r>
            <a:r>
              <a:rPr dirty="0">
                <a:latin typeface="Calibri" panose="020F0502020204030204" pitchFamily="34" charset="0"/>
                <a:cs typeface="Calibri" panose="020F0502020204030204" pitchFamily="34" charset="0"/>
              </a:rPr>
              <a:t>entend</a:t>
            </a:r>
            <a:r>
              <a:rPr spc="-30" dirty="0">
                <a:latin typeface="Calibri" panose="020F0502020204030204" pitchFamily="34" charset="0"/>
                <a:cs typeface="Calibri" panose="020F0502020204030204" pitchFamily="34" charset="0"/>
              </a:rPr>
              <a:t> </a:t>
            </a:r>
            <a:r>
              <a:rPr dirty="0">
                <a:latin typeface="Calibri" panose="020F0502020204030204" pitchFamily="34" charset="0"/>
                <a:cs typeface="Calibri" panose="020F0502020204030204" pitchFamily="34" charset="0"/>
              </a:rPr>
              <a:t>contester</a:t>
            </a:r>
            <a:r>
              <a:rPr spc="-23" dirty="0">
                <a:latin typeface="Calibri" panose="020F0502020204030204" pitchFamily="34" charset="0"/>
                <a:cs typeface="Calibri" panose="020F0502020204030204" pitchFamily="34" charset="0"/>
              </a:rPr>
              <a:t> </a:t>
            </a:r>
            <a:r>
              <a:rPr dirty="0">
                <a:latin typeface="Calibri" panose="020F0502020204030204" pitchFamily="34" charset="0"/>
                <a:cs typeface="Calibri" panose="020F0502020204030204" pitchFamily="34" charset="0"/>
              </a:rPr>
              <a:t>entre</a:t>
            </a:r>
            <a:r>
              <a:rPr spc="-19" dirty="0">
                <a:latin typeface="Calibri" panose="020F0502020204030204" pitchFamily="34" charset="0"/>
                <a:cs typeface="Calibri" panose="020F0502020204030204" pitchFamily="34" charset="0"/>
              </a:rPr>
              <a:t> </a:t>
            </a:r>
            <a:r>
              <a:rPr dirty="0">
                <a:latin typeface="Calibri" panose="020F0502020204030204" pitchFamily="34" charset="0"/>
                <a:cs typeface="Calibri" panose="020F0502020204030204" pitchFamily="34" charset="0"/>
              </a:rPr>
              <a:t>dans</a:t>
            </a:r>
            <a:r>
              <a:rPr spc="-26" dirty="0">
                <a:latin typeface="Calibri" panose="020F0502020204030204" pitchFamily="34" charset="0"/>
                <a:cs typeface="Calibri" panose="020F0502020204030204" pitchFamily="34" charset="0"/>
              </a:rPr>
              <a:t> </a:t>
            </a:r>
            <a:r>
              <a:rPr dirty="0">
                <a:latin typeface="Calibri" panose="020F0502020204030204" pitchFamily="34" charset="0"/>
                <a:cs typeface="Calibri" panose="020F0502020204030204" pitchFamily="34" charset="0"/>
              </a:rPr>
              <a:t>le</a:t>
            </a:r>
            <a:r>
              <a:rPr spc="-15" dirty="0">
                <a:latin typeface="Calibri" panose="020F0502020204030204" pitchFamily="34" charset="0"/>
                <a:cs typeface="Calibri" panose="020F0502020204030204" pitchFamily="34" charset="0"/>
              </a:rPr>
              <a:t> </a:t>
            </a:r>
            <a:r>
              <a:rPr dirty="0">
                <a:latin typeface="Calibri" panose="020F0502020204030204" pitchFamily="34" charset="0"/>
                <a:cs typeface="Calibri" panose="020F0502020204030204" pitchFamily="34" charset="0"/>
              </a:rPr>
              <a:t>champ</a:t>
            </a:r>
            <a:r>
              <a:rPr spc="-38" dirty="0">
                <a:latin typeface="Calibri" panose="020F0502020204030204" pitchFamily="34" charset="0"/>
                <a:cs typeface="Calibri" panose="020F0502020204030204" pitchFamily="34" charset="0"/>
              </a:rPr>
              <a:t> </a:t>
            </a:r>
            <a:r>
              <a:rPr dirty="0">
                <a:latin typeface="Calibri" panose="020F0502020204030204" pitchFamily="34" charset="0"/>
                <a:cs typeface="Calibri" panose="020F0502020204030204" pitchFamily="34" charset="0"/>
              </a:rPr>
              <a:t>de</a:t>
            </a:r>
            <a:r>
              <a:rPr spc="-15" dirty="0">
                <a:latin typeface="Calibri" panose="020F0502020204030204" pitchFamily="34" charset="0"/>
                <a:cs typeface="Calibri" panose="020F0502020204030204" pitchFamily="34" charset="0"/>
              </a:rPr>
              <a:t> </a:t>
            </a:r>
            <a:r>
              <a:rPr dirty="0">
                <a:latin typeface="Calibri" panose="020F0502020204030204" pitchFamily="34" charset="0"/>
                <a:cs typeface="Calibri" panose="020F0502020204030204" pitchFamily="34" charset="0"/>
              </a:rPr>
              <a:t>la</a:t>
            </a:r>
            <a:r>
              <a:rPr spc="-26" dirty="0">
                <a:latin typeface="Calibri" panose="020F0502020204030204" pitchFamily="34" charset="0"/>
                <a:cs typeface="Calibri" panose="020F0502020204030204" pitchFamily="34" charset="0"/>
              </a:rPr>
              <a:t> </a:t>
            </a:r>
            <a:r>
              <a:rPr b="1" dirty="0">
                <a:solidFill>
                  <a:srgbClr val="FF0000"/>
                </a:solidFill>
                <a:latin typeface="Calibri" panose="020F0502020204030204" pitchFamily="34" charset="0"/>
                <a:cs typeface="Calibri" panose="020F0502020204030204" pitchFamily="34" charset="0"/>
              </a:rPr>
              <a:t>MPO</a:t>
            </a:r>
            <a:r>
              <a:rPr b="1" spc="-15" dirty="0">
                <a:solidFill>
                  <a:srgbClr val="FF0000"/>
                </a:solidFill>
                <a:latin typeface="Calibri" panose="020F0502020204030204" pitchFamily="34" charset="0"/>
                <a:cs typeface="Calibri" panose="020F0502020204030204" pitchFamily="34" charset="0"/>
              </a:rPr>
              <a:t> </a:t>
            </a:r>
            <a:r>
              <a:rPr b="1" dirty="0">
                <a:solidFill>
                  <a:srgbClr val="FF0000"/>
                </a:solidFill>
                <a:latin typeface="Calibri" panose="020F0502020204030204" pitchFamily="34" charset="0"/>
                <a:cs typeface="Calibri" panose="020F0502020204030204" pitchFamily="34" charset="0"/>
              </a:rPr>
              <a:t>=</a:t>
            </a:r>
            <a:r>
              <a:rPr b="1" spc="-34" dirty="0">
                <a:solidFill>
                  <a:srgbClr val="FF0000"/>
                </a:solidFill>
                <a:latin typeface="Calibri" panose="020F0502020204030204" pitchFamily="34" charset="0"/>
                <a:cs typeface="Calibri" panose="020F0502020204030204" pitchFamily="34" charset="0"/>
              </a:rPr>
              <a:t> </a:t>
            </a:r>
            <a:r>
              <a:rPr b="1" dirty="0">
                <a:solidFill>
                  <a:srgbClr val="FF0000"/>
                </a:solidFill>
                <a:latin typeface="Calibri" panose="020F0502020204030204" pitchFamily="34" charset="0"/>
                <a:cs typeface="Calibri" panose="020F0502020204030204" pitchFamily="34" charset="0"/>
              </a:rPr>
              <a:t>7</a:t>
            </a:r>
            <a:r>
              <a:rPr b="1" spc="-23" dirty="0">
                <a:solidFill>
                  <a:srgbClr val="FF0000"/>
                </a:solidFill>
                <a:latin typeface="Calibri" panose="020F0502020204030204" pitchFamily="34" charset="0"/>
                <a:cs typeface="Calibri" panose="020F0502020204030204" pitchFamily="34" charset="0"/>
              </a:rPr>
              <a:t> </a:t>
            </a:r>
            <a:r>
              <a:rPr b="1" dirty="0">
                <a:solidFill>
                  <a:srgbClr val="FF0000"/>
                </a:solidFill>
                <a:latin typeface="Calibri" panose="020F0502020204030204" pitchFamily="34" charset="0"/>
                <a:cs typeface="Calibri" panose="020F0502020204030204" pitchFamily="34" charset="0"/>
              </a:rPr>
              <a:t>domaines</a:t>
            </a:r>
            <a:r>
              <a:rPr b="1" spc="-26" dirty="0">
                <a:solidFill>
                  <a:srgbClr val="FF0000"/>
                </a:solidFill>
                <a:latin typeface="Calibri" panose="020F0502020204030204" pitchFamily="34" charset="0"/>
                <a:cs typeface="Calibri" panose="020F0502020204030204" pitchFamily="34" charset="0"/>
              </a:rPr>
              <a:t> </a:t>
            </a:r>
            <a:r>
              <a:rPr b="1" spc="-8" dirty="0">
                <a:solidFill>
                  <a:srgbClr val="FF0000"/>
                </a:solidFill>
                <a:latin typeface="Calibri" panose="020F0502020204030204" pitchFamily="34" charset="0"/>
                <a:cs typeface="Calibri" panose="020F0502020204030204" pitchFamily="34" charset="0"/>
              </a:rPr>
              <a:t>constituent </a:t>
            </a:r>
            <a:r>
              <a:rPr b="1" dirty="0">
                <a:solidFill>
                  <a:srgbClr val="FF0000"/>
                </a:solidFill>
                <a:latin typeface="Calibri" panose="020F0502020204030204" pitchFamily="34" charset="0"/>
                <a:cs typeface="Calibri" panose="020F0502020204030204" pitchFamily="34" charset="0"/>
              </a:rPr>
              <a:t>le</a:t>
            </a:r>
            <a:r>
              <a:rPr b="1" spc="-30" dirty="0">
                <a:solidFill>
                  <a:srgbClr val="FF0000"/>
                </a:solidFill>
                <a:latin typeface="Calibri" panose="020F0502020204030204" pitchFamily="34" charset="0"/>
                <a:cs typeface="Calibri" panose="020F0502020204030204" pitchFamily="34" charset="0"/>
              </a:rPr>
              <a:t> </a:t>
            </a:r>
            <a:r>
              <a:rPr b="1" dirty="0">
                <a:solidFill>
                  <a:srgbClr val="FF0000"/>
                </a:solidFill>
                <a:latin typeface="Calibri" panose="020F0502020204030204" pitchFamily="34" charset="0"/>
                <a:cs typeface="Calibri" panose="020F0502020204030204" pitchFamily="34" charset="0"/>
              </a:rPr>
              <a:t>champ</a:t>
            </a:r>
            <a:r>
              <a:rPr b="1" spc="-41" dirty="0">
                <a:solidFill>
                  <a:srgbClr val="FF0000"/>
                </a:solidFill>
                <a:latin typeface="Calibri" panose="020F0502020204030204" pitchFamily="34" charset="0"/>
                <a:cs typeface="Calibri" panose="020F0502020204030204" pitchFamily="34" charset="0"/>
              </a:rPr>
              <a:t> </a:t>
            </a:r>
            <a:r>
              <a:rPr b="1" dirty="0">
                <a:solidFill>
                  <a:srgbClr val="FF0000"/>
                </a:solidFill>
                <a:latin typeface="Calibri" panose="020F0502020204030204" pitchFamily="34" charset="0"/>
                <a:cs typeface="Calibri" panose="020F0502020204030204" pitchFamily="34" charset="0"/>
              </a:rPr>
              <a:t>d’application</a:t>
            </a:r>
            <a:r>
              <a:rPr b="1" spc="-53" dirty="0">
                <a:solidFill>
                  <a:srgbClr val="FF0000"/>
                </a:solidFill>
                <a:latin typeface="Calibri" panose="020F0502020204030204" pitchFamily="34" charset="0"/>
                <a:cs typeface="Calibri" panose="020F0502020204030204" pitchFamily="34" charset="0"/>
              </a:rPr>
              <a:t> </a:t>
            </a:r>
            <a:r>
              <a:rPr b="1" dirty="0">
                <a:solidFill>
                  <a:srgbClr val="FF0000"/>
                </a:solidFill>
                <a:latin typeface="Calibri" panose="020F0502020204030204" pitchFamily="34" charset="0"/>
                <a:cs typeface="Calibri" panose="020F0502020204030204" pitchFamily="34" charset="0"/>
              </a:rPr>
              <a:t>de</a:t>
            </a:r>
            <a:r>
              <a:rPr b="1" spc="-23" dirty="0">
                <a:solidFill>
                  <a:srgbClr val="FF0000"/>
                </a:solidFill>
                <a:latin typeface="Calibri" panose="020F0502020204030204" pitchFamily="34" charset="0"/>
                <a:cs typeface="Calibri" panose="020F0502020204030204" pitchFamily="34" charset="0"/>
              </a:rPr>
              <a:t> </a:t>
            </a:r>
            <a:r>
              <a:rPr b="1" dirty="0">
                <a:solidFill>
                  <a:srgbClr val="FF0000"/>
                </a:solidFill>
                <a:latin typeface="Calibri" panose="020F0502020204030204" pitchFamily="34" charset="0"/>
                <a:cs typeface="Calibri" panose="020F0502020204030204" pitchFamily="34" charset="0"/>
              </a:rPr>
              <a:t>la</a:t>
            </a:r>
            <a:r>
              <a:rPr b="1" spc="-30" dirty="0">
                <a:solidFill>
                  <a:srgbClr val="FF0000"/>
                </a:solidFill>
                <a:latin typeface="Calibri" panose="020F0502020204030204" pitchFamily="34" charset="0"/>
                <a:cs typeface="Calibri" panose="020F0502020204030204" pitchFamily="34" charset="0"/>
              </a:rPr>
              <a:t> </a:t>
            </a:r>
            <a:r>
              <a:rPr b="1" dirty="0">
                <a:solidFill>
                  <a:srgbClr val="FF0000"/>
                </a:solidFill>
                <a:latin typeface="Calibri" panose="020F0502020204030204" pitchFamily="34" charset="0"/>
                <a:cs typeface="Calibri" panose="020F0502020204030204" pitchFamily="34" charset="0"/>
              </a:rPr>
              <a:t>MPO.</a:t>
            </a:r>
            <a:r>
              <a:rPr b="1" spc="-53" dirty="0">
                <a:solidFill>
                  <a:srgbClr val="6F2F9F"/>
                </a:solidFill>
                <a:latin typeface="Calibri" panose="020F0502020204030204" pitchFamily="34" charset="0"/>
                <a:cs typeface="Calibri" panose="020F0502020204030204" pitchFamily="34" charset="0"/>
              </a:rPr>
              <a:t> </a:t>
            </a:r>
            <a:r>
              <a:rPr dirty="0">
                <a:latin typeface="Calibri" panose="020F0502020204030204" pitchFamily="34" charset="0"/>
                <a:cs typeface="Calibri" panose="020F0502020204030204" pitchFamily="34" charset="0"/>
              </a:rPr>
              <a:t>Toutes</a:t>
            </a:r>
            <a:r>
              <a:rPr spc="-23" dirty="0">
                <a:latin typeface="Calibri" panose="020F0502020204030204" pitchFamily="34" charset="0"/>
                <a:cs typeface="Calibri" panose="020F0502020204030204" pitchFamily="34" charset="0"/>
              </a:rPr>
              <a:t> </a:t>
            </a:r>
            <a:r>
              <a:rPr dirty="0">
                <a:latin typeface="Calibri" panose="020F0502020204030204" pitchFamily="34" charset="0"/>
                <a:cs typeface="Calibri" panose="020F0502020204030204" pitchFamily="34" charset="0"/>
              </a:rPr>
              <a:t>les</a:t>
            </a:r>
            <a:r>
              <a:rPr spc="-23" dirty="0">
                <a:latin typeface="Calibri" panose="020F0502020204030204" pitchFamily="34" charset="0"/>
                <a:cs typeface="Calibri" panose="020F0502020204030204" pitchFamily="34" charset="0"/>
              </a:rPr>
              <a:t> </a:t>
            </a:r>
            <a:r>
              <a:rPr dirty="0">
                <a:latin typeface="Calibri" panose="020F0502020204030204" pitchFamily="34" charset="0"/>
                <a:cs typeface="Calibri" panose="020F0502020204030204" pitchFamily="34" charset="0"/>
              </a:rPr>
              <a:t>décisions</a:t>
            </a:r>
            <a:r>
              <a:rPr spc="-15" dirty="0">
                <a:latin typeface="Calibri" panose="020F0502020204030204" pitchFamily="34" charset="0"/>
                <a:cs typeface="Calibri" panose="020F0502020204030204" pitchFamily="34" charset="0"/>
              </a:rPr>
              <a:t> </a:t>
            </a:r>
            <a:r>
              <a:rPr dirty="0">
                <a:latin typeface="Calibri" panose="020F0502020204030204" pitchFamily="34" charset="0"/>
                <a:cs typeface="Calibri" panose="020F0502020204030204" pitchFamily="34" charset="0"/>
              </a:rPr>
              <a:t>défavorables</a:t>
            </a:r>
            <a:r>
              <a:rPr spc="-15" dirty="0">
                <a:latin typeface="Calibri" panose="020F0502020204030204" pitchFamily="34" charset="0"/>
                <a:cs typeface="Calibri" panose="020F0502020204030204" pitchFamily="34" charset="0"/>
              </a:rPr>
              <a:t> </a:t>
            </a:r>
            <a:r>
              <a:rPr dirty="0">
                <a:latin typeface="Calibri" panose="020F0502020204030204" pitchFamily="34" charset="0"/>
                <a:cs typeface="Calibri" panose="020F0502020204030204" pitchFamily="34" charset="0"/>
              </a:rPr>
              <a:t>ne</a:t>
            </a:r>
            <a:r>
              <a:rPr spc="-23" dirty="0">
                <a:latin typeface="Calibri" panose="020F0502020204030204" pitchFamily="34" charset="0"/>
                <a:cs typeface="Calibri" panose="020F0502020204030204" pitchFamily="34" charset="0"/>
              </a:rPr>
              <a:t> </a:t>
            </a:r>
            <a:r>
              <a:rPr dirty="0">
                <a:latin typeface="Calibri" panose="020F0502020204030204" pitchFamily="34" charset="0"/>
                <a:cs typeface="Calibri" panose="020F0502020204030204" pitchFamily="34" charset="0"/>
              </a:rPr>
              <a:t>peuvent</a:t>
            </a:r>
            <a:r>
              <a:rPr spc="-23" dirty="0">
                <a:latin typeface="Calibri" panose="020F0502020204030204" pitchFamily="34" charset="0"/>
                <a:cs typeface="Calibri" panose="020F0502020204030204" pitchFamily="34" charset="0"/>
              </a:rPr>
              <a:t> </a:t>
            </a:r>
            <a:r>
              <a:rPr dirty="0">
                <a:latin typeface="Calibri" panose="020F0502020204030204" pitchFamily="34" charset="0"/>
                <a:cs typeface="Calibri" panose="020F0502020204030204" pitchFamily="34" charset="0"/>
              </a:rPr>
              <a:t>pas</a:t>
            </a:r>
            <a:r>
              <a:rPr spc="-34" dirty="0">
                <a:latin typeface="Calibri" panose="020F0502020204030204" pitchFamily="34" charset="0"/>
                <a:cs typeface="Calibri" panose="020F0502020204030204" pitchFamily="34" charset="0"/>
              </a:rPr>
              <a:t> </a:t>
            </a:r>
            <a:r>
              <a:rPr spc="-8" dirty="0">
                <a:latin typeface="Calibri" panose="020F0502020204030204" pitchFamily="34" charset="0"/>
                <a:cs typeface="Calibri" panose="020F0502020204030204" pitchFamily="34" charset="0"/>
              </a:rPr>
              <a:t>faire </a:t>
            </a:r>
            <a:r>
              <a:rPr dirty="0">
                <a:latin typeface="Calibri" panose="020F0502020204030204" pitchFamily="34" charset="0"/>
                <a:cs typeface="Calibri" panose="020F0502020204030204" pitchFamily="34" charset="0"/>
              </a:rPr>
              <a:t>l’objet</a:t>
            </a:r>
            <a:r>
              <a:rPr spc="-30" dirty="0">
                <a:latin typeface="Calibri" panose="020F0502020204030204" pitchFamily="34" charset="0"/>
                <a:cs typeface="Calibri" panose="020F0502020204030204" pitchFamily="34" charset="0"/>
              </a:rPr>
              <a:t> </a:t>
            </a:r>
            <a:r>
              <a:rPr dirty="0">
                <a:latin typeface="Calibri" panose="020F0502020204030204" pitchFamily="34" charset="0"/>
                <a:cs typeface="Calibri" panose="020F0502020204030204" pitchFamily="34" charset="0"/>
              </a:rPr>
              <a:t>d’une</a:t>
            </a:r>
            <a:r>
              <a:rPr spc="-30" dirty="0">
                <a:latin typeface="Calibri" panose="020F0502020204030204" pitchFamily="34" charset="0"/>
                <a:cs typeface="Calibri" panose="020F0502020204030204" pitchFamily="34" charset="0"/>
              </a:rPr>
              <a:t> </a:t>
            </a:r>
            <a:r>
              <a:rPr spc="-19" dirty="0">
                <a:latin typeface="Calibri" panose="020F0502020204030204" pitchFamily="34" charset="0"/>
                <a:cs typeface="Calibri" panose="020F0502020204030204" pitchFamily="34" charset="0"/>
              </a:rPr>
              <a:t>MPO</a:t>
            </a:r>
            <a:endParaRPr dirty="0">
              <a:latin typeface="Calibri" panose="020F0502020204030204" pitchFamily="34" charset="0"/>
              <a:cs typeface="Calibri" panose="020F0502020204030204" pitchFamily="34" charset="0"/>
            </a:endParaRPr>
          </a:p>
          <a:p>
            <a:pPr>
              <a:spcBef>
                <a:spcPts val="1485"/>
              </a:spcBef>
            </a:pPr>
            <a:endParaRPr dirty="0">
              <a:latin typeface="Calibri" panose="020F0502020204030204" pitchFamily="34" charset="0"/>
              <a:cs typeface="Calibri" panose="020F0502020204030204" pitchFamily="34" charset="0"/>
            </a:endParaRPr>
          </a:p>
          <a:p>
            <a:pPr marL="695325"/>
            <a:r>
              <a:rPr b="1" i="1" u="sng" dirty="0">
                <a:solidFill>
                  <a:srgbClr val="00B0F0"/>
                </a:solidFill>
                <a:latin typeface="Calibri" panose="020F0502020204030204" pitchFamily="34" charset="0"/>
                <a:cs typeface="Calibri" panose="020F0502020204030204" pitchFamily="34" charset="0"/>
              </a:rPr>
              <a:t>A</a:t>
            </a:r>
            <a:r>
              <a:rPr b="1" i="1" u="sng" spc="-75" dirty="0">
                <a:solidFill>
                  <a:srgbClr val="00B0F0"/>
                </a:solidFill>
                <a:latin typeface="Calibri" panose="020F0502020204030204" pitchFamily="34" charset="0"/>
                <a:cs typeface="Calibri" panose="020F0502020204030204" pitchFamily="34" charset="0"/>
              </a:rPr>
              <a:t> </a:t>
            </a:r>
            <a:r>
              <a:rPr b="1" i="1" u="sng" spc="-8" dirty="0">
                <a:solidFill>
                  <a:srgbClr val="00B0F0"/>
                </a:solidFill>
                <a:latin typeface="Calibri" panose="020F0502020204030204" pitchFamily="34" charset="0"/>
                <a:cs typeface="Calibri" panose="020F0502020204030204" pitchFamily="34" charset="0"/>
              </a:rPr>
              <a:t>retenir:</a:t>
            </a:r>
            <a:endParaRPr b="1" u="sng" dirty="0">
              <a:solidFill>
                <a:srgbClr val="00B0F0"/>
              </a:solidFill>
              <a:latin typeface="Calibri" panose="020F0502020204030204" pitchFamily="34" charset="0"/>
              <a:cs typeface="Calibri" panose="020F0502020204030204" pitchFamily="34" charset="0"/>
            </a:endParaRPr>
          </a:p>
          <a:p>
            <a:pPr marL="694849" marR="164306">
              <a:spcBef>
                <a:spcPts val="1785"/>
              </a:spcBef>
            </a:pPr>
            <a:r>
              <a:rPr b="1" dirty="0">
                <a:latin typeface="Calibri" panose="020F0502020204030204" pitchFamily="34" charset="0"/>
                <a:cs typeface="Calibri" panose="020F0502020204030204" pitchFamily="34" charset="0"/>
              </a:rPr>
              <a:t>Si</a:t>
            </a:r>
            <a:r>
              <a:rPr b="1" spc="-38" dirty="0">
                <a:latin typeface="Calibri" panose="020F0502020204030204" pitchFamily="34" charset="0"/>
                <a:cs typeface="Calibri" panose="020F0502020204030204" pitchFamily="34" charset="0"/>
              </a:rPr>
              <a:t> </a:t>
            </a:r>
            <a:r>
              <a:rPr b="1" dirty="0">
                <a:latin typeface="Calibri" panose="020F0502020204030204" pitchFamily="34" charset="0"/>
                <a:cs typeface="Calibri" panose="020F0502020204030204" pitchFamily="34" charset="0"/>
              </a:rPr>
              <a:t>la</a:t>
            </a:r>
            <a:r>
              <a:rPr b="1" spc="-23" dirty="0">
                <a:latin typeface="Calibri" panose="020F0502020204030204" pitchFamily="34" charset="0"/>
                <a:cs typeface="Calibri" panose="020F0502020204030204" pitchFamily="34" charset="0"/>
              </a:rPr>
              <a:t> </a:t>
            </a:r>
            <a:r>
              <a:rPr b="1" dirty="0">
                <a:latin typeface="Calibri" panose="020F0502020204030204" pitchFamily="34" charset="0"/>
                <a:cs typeface="Calibri" panose="020F0502020204030204" pitchFamily="34" charset="0"/>
              </a:rPr>
              <a:t>décision</a:t>
            </a:r>
            <a:r>
              <a:rPr b="1" spc="-26" dirty="0">
                <a:latin typeface="Calibri" panose="020F0502020204030204" pitchFamily="34" charset="0"/>
                <a:cs typeface="Calibri" panose="020F0502020204030204" pitchFamily="34" charset="0"/>
              </a:rPr>
              <a:t> </a:t>
            </a:r>
            <a:r>
              <a:rPr b="1" dirty="0">
                <a:latin typeface="Calibri" panose="020F0502020204030204" pitchFamily="34" charset="0"/>
                <a:cs typeface="Calibri" panose="020F0502020204030204" pitchFamily="34" charset="0"/>
              </a:rPr>
              <a:t>contestée</a:t>
            </a:r>
            <a:r>
              <a:rPr b="1" spc="-19" dirty="0">
                <a:latin typeface="Calibri" panose="020F0502020204030204" pitchFamily="34" charset="0"/>
                <a:cs typeface="Calibri" panose="020F0502020204030204" pitchFamily="34" charset="0"/>
              </a:rPr>
              <a:t> </a:t>
            </a:r>
            <a:r>
              <a:rPr b="1" dirty="0">
                <a:latin typeface="Calibri" panose="020F0502020204030204" pitchFamily="34" charset="0"/>
                <a:cs typeface="Calibri" panose="020F0502020204030204" pitchFamily="34" charset="0"/>
              </a:rPr>
              <a:t>entre</a:t>
            </a:r>
            <a:r>
              <a:rPr b="1" spc="-8" dirty="0">
                <a:latin typeface="Calibri" panose="020F0502020204030204" pitchFamily="34" charset="0"/>
                <a:cs typeface="Calibri" panose="020F0502020204030204" pitchFamily="34" charset="0"/>
              </a:rPr>
              <a:t> </a:t>
            </a:r>
            <a:r>
              <a:rPr b="1" dirty="0">
                <a:latin typeface="Calibri" panose="020F0502020204030204" pitchFamily="34" charset="0"/>
                <a:cs typeface="Calibri" panose="020F0502020204030204" pitchFamily="34" charset="0"/>
              </a:rPr>
              <a:t>dans</a:t>
            </a:r>
            <a:r>
              <a:rPr b="1" spc="-34" dirty="0">
                <a:latin typeface="Calibri" panose="020F0502020204030204" pitchFamily="34" charset="0"/>
                <a:cs typeface="Calibri" panose="020F0502020204030204" pitchFamily="34" charset="0"/>
              </a:rPr>
              <a:t> </a:t>
            </a:r>
            <a:r>
              <a:rPr b="1" dirty="0">
                <a:latin typeface="Calibri" panose="020F0502020204030204" pitchFamily="34" charset="0"/>
                <a:cs typeface="Calibri" panose="020F0502020204030204" pitchFamily="34" charset="0"/>
              </a:rPr>
              <a:t>le</a:t>
            </a:r>
            <a:r>
              <a:rPr b="1" spc="-19" dirty="0">
                <a:latin typeface="Calibri" panose="020F0502020204030204" pitchFamily="34" charset="0"/>
                <a:cs typeface="Calibri" panose="020F0502020204030204" pitchFamily="34" charset="0"/>
              </a:rPr>
              <a:t> </a:t>
            </a:r>
            <a:r>
              <a:rPr b="1" dirty="0">
                <a:latin typeface="Calibri" panose="020F0502020204030204" pitchFamily="34" charset="0"/>
                <a:cs typeface="Calibri" panose="020F0502020204030204" pitchFamily="34" charset="0"/>
              </a:rPr>
              <a:t>champ</a:t>
            </a:r>
            <a:r>
              <a:rPr b="1" spc="-38" dirty="0">
                <a:latin typeface="Calibri" panose="020F0502020204030204" pitchFamily="34" charset="0"/>
                <a:cs typeface="Calibri" panose="020F0502020204030204" pitchFamily="34" charset="0"/>
              </a:rPr>
              <a:t> </a:t>
            </a:r>
            <a:r>
              <a:rPr b="1" dirty="0">
                <a:latin typeface="Calibri" panose="020F0502020204030204" pitchFamily="34" charset="0"/>
                <a:cs typeface="Calibri" panose="020F0502020204030204" pitchFamily="34" charset="0"/>
              </a:rPr>
              <a:t>de</a:t>
            </a:r>
            <a:r>
              <a:rPr b="1" spc="-26" dirty="0">
                <a:latin typeface="Calibri" panose="020F0502020204030204" pitchFamily="34" charset="0"/>
                <a:cs typeface="Calibri" panose="020F0502020204030204" pitchFamily="34" charset="0"/>
              </a:rPr>
              <a:t> </a:t>
            </a:r>
            <a:r>
              <a:rPr b="1" dirty="0">
                <a:latin typeface="Calibri" panose="020F0502020204030204" pitchFamily="34" charset="0"/>
                <a:cs typeface="Calibri" panose="020F0502020204030204" pitchFamily="34" charset="0"/>
              </a:rPr>
              <a:t>la</a:t>
            </a:r>
            <a:r>
              <a:rPr b="1" spc="-26" dirty="0">
                <a:latin typeface="Calibri" panose="020F0502020204030204" pitchFamily="34" charset="0"/>
                <a:cs typeface="Calibri" panose="020F0502020204030204" pitchFamily="34" charset="0"/>
              </a:rPr>
              <a:t> </a:t>
            </a:r>
            <a:r>
              <a:rPr b="1" dirty="0">
                <a:latin typeface="Calibri" panose="020F0502020204030204" pitchFamily="34" charset="0"/>
                <a:cs typeface="Calibri" panose="020F0502020204030204" pitchFamily="34" charset="0"/>
              </a:rPr>
              <a:t>MPO</a:t>
            </a:r>
            <a:r>
              <a:rPr b="1" spc="-41" dirty="0">
                <a:latin typeface="Calibri" panose="020F0502020204030204" pitchFamily="34" charset="0"/>
                <a:cs typeface="Calibri" panose="020F0502020204030204" pitchFamily="34" charset="0"/>
              </a:rPr>
              <a:t> </a:t>
            </a:r>
            <a:r>
              <a:rPr b="1" dirty="0">
                <a:solidFill>
                  <a:srgbClr val="6F2F9F"/>
                </a:solidFill>
                <a:latin typeface="Calibri" panose="020F0502020204030204" pitchFamily="34" charset="0"/>
                <a:cs typeface="Calibri" panose="020F0502020204030204" pitchFamily="34" charset="0"/>
              </a:rPr>
              <a:t>ET</a:t>
            </a:r>
            <a:r>
              <a:rPr b="1" spc="-30" dirty="0">
                <a:solidFill>
                  <a:srgbClr val="6F2F9F"/>
                </a:solidFill>
                <a:latin typeface="Calibri" panose="020F0502020204030204" pitchFamily="34" charset="0"/>
                <a:cs typeface="Calibri" panose="020F0502020204030204" pitchFamily="34" charset="0"/>
              </a:rPr>
              <a:t> </a:t>
            </a:r>
            <a:r>
              <a:rPr b="1" dirty="0">
                <a:latin typeface="Calibri" panose="020F0502020204030204" pitchFamily="34" charset="0"/>
                <a:cs typeface="Calibri" panose="020F0502020204030204" pitchFamily="34" charset="0"/>
              </a:rPr>
              <a:t>si</a:t>
            </a:r>
            <a:r>
              <a:rPr b="1" spc="-30" dirty="0">
                <a:latin typeface="Calibri" panose="020F0502020204030204" pitchFamily="34" charset="0"/>
                <a:cs typeface="Calibri" panose="020F0502020204030204" pitchFamily="34" charset="0"/>
              </a:rPr>
              <a:t> </a:t>
            </a:r>
            <a:r>
              <a:rPr b="1" dirty="0">
                <a:latin typeface="Calibri" panose="020F0502020204030204" pitchFamily="34" charset="0"/>
                <a:cs typeface="Calibri" panose="020F0502020204030204" pitchFamily="34" charset="0"/>
              </a:rPr>
              <a:t>son</a:t>
            </a:r>
            <a:r>
              <a:rPr b="1" spc="-23" dirty="0">
                <a:latin typeface="Calibri" panose="020F0502020204030204" pitchFamily="34" charset="0"/>
                <a:cs typeface="Calibri" panose="020F0502020204030204" pitchFamily="34" charset="0"/>
              </a:rPr>
              <a:t> </a:t>
            </a:r>
            <a:r>
              <a:rPr b="1" dirty="0">
                <a:latin typeface="Calibri" panose="020F0502020204030204" pitchFamily="34" charset="0"/>
                <a:cs typeface="Calibri" panose="020F0502020204030204" pitchFamily="34" charset="0"/>
              </a:rPr>
              <a:t>employeur</a:t>
            </a:r>
            <a:r>
              <a:rPr b="1" spc="-30" dirty="0">
                <a:latin typeface="Calibri" panose="020F0502020204030204" pitchFamily="34" charset="0"/>
                <a:cs typeface="Calibri" panose="020F0502020204030204" pitchFamily="34" charset="0"/>
              </a:rPr>
              <a:t> </a:t>
            </a:r>
            <a:r>
              <a:rPr b="1" spc="-38" dirty="0">
                <a:latin typeface="Calibri" panose="020F0502020204030204" pitchFamily="34" charset="0"/>
                <a:cs typeface="Calibri" panose="020F0502020204030204" pitchFamily="34" charset="0"/>
              </a:rPr>
              <a:t>a </a:t>
            </a:r>
            <a:r>
              <a:rPr b="1" dirty="0">
                <a:latin typeface="Calibri" panose="020F0502020204030204" pitchFamily="34" charset="0"/>
                <a:cs typeface="Calibri" panose="020F0502020204030204" pitchFamily="34" charset="0"/>
              </a:rPr>
              <a:t>conventionné</a:t>
            </a:r>
            <a:r>
              <a:rPr b="1" spc="-34" dirty="0">
                <a:latin typeface="Calibri" panose="020F0502020204030204" pitchFamily="34" charset="0"/>
                <a:cs typeface="Calibri" panose="020F0502020204030204" pitchFamily="34" charset="0"/>
              </a:rPr>
              <a:t> </a:t>
            </a:r>
            <a:r>
              <a:rPr b="1" dirty="0">
                <a:latin typeface="Calibri" panose="020F0502020204030204" pitchFamily="34" charset="0"/>
                <a:cs typeface="Calibri" panose="020F0502020204030204" pitchFamily="34" charset="0"/>
              </a:rPr>
              <a:t>avec</a:t>
            </a:r>
            <a:r>
              <a:rPr b="1" spc="-34" dirty="0">
                <a:latin typeface="Calibri" panose="020F0502020204030204" pitchFamily="34" charset="0"/>
                <a:cs typeface="Calibri" panose="020F0502020204030204" pitchFamily="34" charset="0"/>
              </a:rPr>
              <a:t> </a:t>
            </a:r>
            <a:r>
              <a:rPr b="1" dirty="0">
                <a:latin typeface="Calibri" panose="020F0502020204030204" pitchFamily="34" charset="0"/>
                <a:cs typeface="Calibri" panose="020F0502020204030204" pitchFamily="34" charset="0"/>
              </a:rPr>
              <a:t>le</a:t>
            </a:r>
            <a:r>
              <a:rPr b="1" spc="-38" dirty="0">
                <a:latin typeface="Calibri" panose="020F0502020204030204" pitchFamily="34" charset="0"/>
                <a:cs typeface="Calibri" panose="020F0502020204030204" pitchFamily="34" charset="0"/>
              </a:rPr>
              <a:t> </a:t>
            </a:r>
            <a:r>
              <a:rPr b="1" dirty="0">
                <a:latin typeface="Calibri" panose="020F0502020204030204" pitchFamily="34" charset="0"/>
                <a:cs typeface="Calibri" panose="020F0502020204030204" pitchFamily="34" charset="0"/>
              </a:rPr>
              <a:t>CDG</a:t>
            </a:r>
            <a:r>
              <a:rPr lang="fr-FR" b="1" dirty="0">
                <a:latin typeface="Calibri" panose="020F0502020204030204" pitchFamily="34" charset="0"/>
                <a:cs typeface="Calibri" panose="020F0502020204030204" pitchFamily="34" charset="0"/>
              </a:rPr>
              <a:t>18</a:t>
            </a:r>
            <a:r>
              <a:rPr b="1" dirty="0">
                <a:latin typeface="Calibri" panose="020F0502020204030204" pitchFamily="34" charset="0"/>
                <a:cs typeface="Calibri" panose="020F0502020204030204" pitchFamily="34" charset="0"/>
              </a:rPr>
              <a:t>,</a:t>
            </a:r>
            <a:r>
              <a:rPr b="1" spc="-45" dirty="0">
                <a:latin typeface="Calibri" panose="020F0502020204030204" pitchFamily="34" charset="0"/>
                <a:cs typeface="Calibri" panose="020F0502020204030204" pitchFamily="34" charset="0"/>
              </a:rPr>
              <a:t> </a:t>
            </a:r>
            <a:r>
              <a:rPr b="1" dirty="0">
                <a:latin typeface="Calibri" panose="020F0502020204030204" pitchFamily="34" charset="0"/>
                <a:cs typeface="Calibri" panose="020F0502020204030204" pitchFamily="34" charset="0"/>
              </a:rPr>
              <a:t>l’agent</a:t>
            </a:r>
            <a:r>
              <a:rPr b="1" spc="-38" dirty="0">
                <a:latin typeface="Calibri" panose="020F0502020204030204" pitchFamily="34" charset="0"/>
                <a:cs typeface="Calibri" panose="020F0502020204030204" pitchFamily="34" charset="0"/>
              </a:rPr>
              <a:t> </a:t>
            </a:r>
            <a:r>
              <a:rPr b="1" dirty="0">
                <a:solidFill>
                  <a:srgbClr val="00B0F0"/>
                </a:solidFill>
                <a:latin typeface="Calibri" panose="020F0502020204030204" pitchFamily="34" charset="0"/>
                <a:cs typeface="Calibri" panose="020F0502020204030204" pitchFamily="34" charset="0"/>
              </a:rPr>
              <a:t>doit</a:t>
            </a:r>
            <a:r>
              <a:rPr b="1" spc="-45" dirty="0">
                <a:solidFill>
                  <a:srgbClr val="00B0F0"/>
                </a:solidFill>
                <a:latin typeface="Calibri" panose="020F0502020204030204" pitchFamily="34" charset="0"/>
                <a:cs typeface="Calibri" panose="020F0502020204030204" pitchFamily="34" charset="0"/>
              </a:rPr>
              <a:t> </a:t>
            </a:r>
            <a:r>
              <a:rPr b="1" dirty="0">
                <a:solidFill>
                  <a:srgbClr val="00B0F0"/>
                </a:solidFill>
                <a:latin typeface="Calibri" panose="020F0502020204030204" pitchFamily="34" charset="0"/>
                <a:cs typeface="Calibri" panose="020F0502020204030204" pitchFamily="34" charset="0"/>
              </a:rPr>
              <a:t>saisir</a:t>
            </a:r>
            <a:r>
              <a:rPr b="1" spc="-38" dirty="0">
                <a:solidFill>
                  <a:srgbClr val="00B0F0"/>
                </a:solidFill>
                <a:latin typeface="Calibri" panose="020F0502020204030204" pitchFamily="34" charset="0"/>
                <a:cs typeface="Calibri" panose="020F0502020204030204" pitchFamily="34" charset="0"/>
              </a:rPr>
              <a:t> </a:t>
            </a:r>
            <a:r>
              <a:rPr b="1" dirty="0">
                <a:solidFill>
                  <a:srgbClr val="00B0F0"/>
                </a:solidFill>
                <a:latin typeface="Calibri" panose="020F0502020204030204" pitchFamily="34" charset="0"/>
                <a:cs typeface="Calibri" panose="020F0502020204030204" pitchFamily="34" charset="0"/>
              </a:rPr>
              <a:t>le</a:t>
            </a:r>
            <a:r>
              <a:rPr b="1" spc="-38" dirty="0">
                <a:solidFill>
                  <a:srgbClr val="00B0F0"/>
                </a:solidFill>
                <a:latin typeface="Calibri" panose="020F0502020204030204" pitchFamily="34" charset="0"/>
                <a:cs typeface="Calibri" panose="020F0502020204030204" pitchFamily="34" charset="0"/>
              </a:rPr>
              <a:t> </a:t>
            </a:r>
            <a:r>
              <a:rPr b="1" dirty="0">
                <a:solidFill>
                  <a:srgbClr val="00B0F0"/>
                </a:solidFill>
                <a:latin typeface="Calibri" panose="020F0502020204030204" pitchFamily="34" charset="0"/>
                <a:cs typeface="Calibri" panose="020F0502020204030204" pitchFamily="34" charset="0"/>
              </a:rPr>
              <a:t>médiateur</a:t>
            </a:r>
            <a:r>
              <a:rPr b="1" spc="-30" dirty="0">
                <a:solidFill>
                  <a:srgbClr val="00B0F0"/>
                </a:solidFill>
                <a:latin typeface="Calibri" panose="020F0502020204030204" pitchFamily="34" charset="0"/>
                <a:cs typeface="Calibri" panose="020F0502020204030204" pitchFamily="34" charset="0"/>
              </a:rPr>
              <a:t> </a:t>
            </a:r>
            <a:r>
              <a:rPr b="1" dirty="0">
                <a:solidFill>
                  <a:srgbClr val="00B0F0"/>
                </a:solidFill>
                <a:latin typeface="Calibri" panose="020F0502020204030204" pitchFamily="34" charset="0"/>
                <a:cs typeface="Calibri" panose="020F0502020204030204" pitchFamily="34" charset="0"/>
              </a:rPr>
              <a:t>avant</a:t>
            </a:r>
            <a:r>
              <a:rPr b="1" spc="-53" dirty="0">
                <a:solidFill>
                  <a:srgbClr val="00B0F0"/>
                </a:solidFill>
                <a:latin typeface="Calibri" panose="020F0502020204030204" pitchFamily="34" charset="0"/>
                <a:cs typeface="Calibri" panose="020F0502020204030204" pitchFamily="34" charset="0"/>
              </a:rPr>
              <a:t> </a:t>
            </a:r>
            <a:r>
              <a:rPr b="1" dirty="0">
                <a:solidFill>
                  <a:srgbClr val="00B0F0"/>
                </a:solidFill>
                <a:latin typeface="Calibri" panose="020F0502020204030204" pitchFamily="34" charset="0"/>
                <a:cs typeface="Calibri" panose="020F0502020204030204" pitchFamily="34" charset="0"/>
              </a:rPr>
              <a:t>d’engager</a:t>
            </a:r>
            <a:r>
              <a:rPr b="1" spc="-23" dirty="0">
                <a:solidFill>
                  <a:srgbClr val="00B0F0"/>
                </a:solidFill>
                <a:latin typeface="Calibri" panose="020F0502020204030204" pitchFamily="34" charset="0"/>
                <a:cs typeface="Calibri" panose="020F0502020204030204" pitchFamily="34" charset="0"/>
              </a:rPr>
              <a:t> </a:t>
            </a:r>
            <a:r>
              <a:rPr b="1" spc="-19" dirty="0">
                <a:solidFill>
                  <a:srgbClr val="00B0F0"/>
                </a:solidFill>
                <a:latin typeface="Calibri" panose="020F0502020204030204" pitchFamily="34" charset="0"/>
                <a:cs typeface="Calibri" panose="020F0502020204030204" pitchFamily="34" charset="0"/>
              </a:rPr>
              <a:t>un </a:t>
            </a:r>
            <a:r>
              <a:rPr b="1" dirty="0">
                <a:solidFill>
                  <a:srgbClr val="00B0F0"/>
                </a:solidFill>
                <a:latin typeface="Calibri" panose="020F0502020204030204" pitchFamily="34" charset="0"/>
                <a:cs typeface="Calibri" panose="020F0502020204030204" pitchFamily="34" charset="0"/>
              </a:rPr>
              <a:t>recours</a:t>
            </a:r>
            <a:r>
              <a:rPr b="1" spc="-26" dirty="0">
                <a:solidFill>
                  <a:srgbClr val="00B0F0"/>
                </a:solidFill>
                <a:latin typeface="Calibri" panose="020F0502020204030204" pitchFamily="34" charset="0"/>
                <a:cs typeface="Calibri" panose="020F0502020204030204" pitchFamily="34" charset="0"/>
              </a:rPr>
              <a:t> </a:t>
            </a:r>
            <a:r>
              <a:rPr b="1" dirty="0">
                <a:solidFill>
                  <a:srgbClr val="00B0F0"/>
                </a:solidFill>
                <a:latin typeface="Calibri" panose="020F0502020204030204" pitchFamily="34" charset="0"/>
                <a:cs typeface="Calibri" panose="020F0502020204030204" pitchFamily="34" charset="0"/>
              </a:rPr>
              <a:t>contentieux</a:t>
            </a:r>
            <a:r>
              <a:rPr b="1" spc="-38" dirty="0">
                <a:solidFill>
                  <a:srgbClr val="00B0F0"/>
                </a:solidFill>
                <a:latin typeface="Calibri" panose="020F0502020204030204" pitchFamily="34" charset="0"/>
                <a:cs typeface="Calibri" panose="020F0502020204030204" pitchFamily="34" charset="0"/>
              </a:rPr>
              <a:t> </a:t>
            </a:r>
            <a:r>
              <a:rPr b="1" dirty="0">
                <a:latin typeface="Calibri" panose="020F0502020204030204" pitchFamily="34" charset="0"/>
                <a:cs typeface="Calibri" panose="020F0502020204030204" pitchFamily="34" charset="0"/>
              </a:rPr>
              <a:t>devant</a:t>
            </a:r>
            <a:r>
              <a:rPr b="1" spc="-34" dirty="0">
                <a:latin typeface="Calibri" panose="020F0502020204030204" pitchFamily="34" charset="0"/>
                <a:cs typeface="Calibri" panose="020F0502020204030204" pitchFamily="34" charset="0"/>
              </a:rPr>
              <a:t> </a:t>
            </a:r>
            <a:r>
              <a:rPr b="1" dirty="0">
                <a:latin typeface="Calibri" panose="020F0502020204030204" pitchFamily="34" charset="0"/>
                <a:cs typeface="Calibri" panose="020F0502020204030204" pitchFamily="34" charset="0"/>
              </a:rPr>
              <a:t>le</a:t>
            </a:r>
            <a:r>
              <a:rPr b="1" spc="-38" dirty="0">
                <a:latin typeface="Calibri" panose="020F0502020204030204" pitchFamily="34" charset="0"/>
                <a:cs typeface="Calibri" panose="020F0502020204030204" pitchFamily="34" charset="0"/>
              </a:rPr>
              <a:t> </a:t>
            </a:r>
            <a:r>
              <a:rPr b="1" dirty="0">
                <a:latin typeface="Calibri" panose="020F0502020204030204" pitchFamily="34" charset="0"/>
                <a:cs typeface="Calibri" panose="020F0502020204030204" pitchFamily="34" charset="0"/>
              </a:rPr>
              <a:t>tribunal</a:t>
            </a:r>
            <a:r>
              <a:rPr b="1" spc="-45" dirty="0">
                <a:latin typeface="Calibri" panose="020F0502020204030204" pitchFamily="34" charset="0"/>
                <a:cs typeface="Calibri" panose="020F0502020204030204" pitchFamily="34" charset="0"/>
              </a:rPr>
              <a:t> </a:t>
            </a:r>
            <a:r>
              <a:rPr b="1" dirty="0">
                <a:latin typeface="Calibri" panose="020F0502020204030204" pitchFamily="34" charset="0"/>
                <a:cs typeface="Calibri" panose="020F0502020204030204" pitchFamily="34" charset="0"/>
              </a:rPr>
              <a:t>administratif</a:t>
            </a:r>
            <a:r>
              <a:rPr b="1" spc="-49" dirty="0">
                <a:latin typeface="Calibri" panose="020F0502020204030204" pitchFamily="34" charset="0"/>
                <a:cs typeface="Calibri" panose="020F0502020204030204" pitchFamily="34" charset="0"/>
              </a:rPr>
              <a:t> </a:t>
            </a:r>
            <a:r>
              <a:rPr b="1" dirty="0">
                <a:latin typeface="Calibri" panose="020F0502020204030204" pitchFamily="34" charset="0"/>
                <a:cs typeface="Calibri" panose="020F0502020204030204" pitchFamily="34" charset="0"/>
              </a:rPr>
              <a:t>(à</a:t>
            </a:r>
            <a:r>
              <a:rPr b="1" spc="-41" dirty="0">
                <a:latin typeface="Calibri" panose="020F0502020204030204" pitchFamily="34" charset="0"/>
                <a:cs typeface="Calibri" panose="020F0502020204030204" pitchFamily="34" charset="0"/>
              </a:rPr>
              <a:t> </a:t>
            </a:r>
            <a:r>
              <a:rPr b="1" dirty="0">
                <a:latin typeface="Calibri" panose="020F0502020204030204" pitchFamily="34" charset="0"/>
                <a:cs typeface="Calibri" panose="020F0502020204030204" pitchFamily="34" charset="0"/>
              </a:rPr>
              <a:t>défaut</a:t>
            </a:r>
            <a:r>
              <a:rPr b="1" spc="-45" dirty="0">
                <a:latin typeface="Calibri" panose="020F0502020204030204" pitchFamily="34" charset="0"/>
                <a:cs typeface="Calibri" panose="020F0502020204030204" pitchFamily="34" charset="0"/>
              </a:rPr>
              <a:t> </a:t>
            </a:r>
            <a:r>
              <a:rPr b="1" dirty="0">
                <a:latin typeface="Calibri" panose="020F0502020204030204" pitchFamily="34" charset="0"/>
                <a:cs typeface="Calibri" panose="020F0502020204030204" pitchFamily="34" charset="0"/>
              </a:rPr>
              <a:t>son</a:t>
            </a:r>
            <a:r>
              <a:rPr b="1" spc="-38" dirty="0">
                <a:latin typeface="Calibri" panose="020F0502020204030204" pitchFamily="34" charset="0"/>
                <a:cs typeface="Calibri" panose="020F0502020204030204" pitchFamily="34" charset="0"/>
              </a:rPr>
              <a:t> </a:t>
            </a:r>
            <a:r>
              <a:rPr b="1" dirty="0">
                <a:latin typeface="Calibri" panose="020F0502020204030204" pitchFamily="34" charset="0"/>
                <a:cs typeface="Calibri" panose="020F0502020204030204" pitchFamily="34" charset="0"/>
              </a:rPr>
              <a:t>recours</a:t>
            </a:r>
            <a:r>
              <a:rPr b="1" spc="-23" dirty="0">
                <a:latin typeface="Calibri" panose="020F0502020204030204" pitchFamily="34" charset="0"/>
                <a:cs typeface="Calibri" panose="020F0502020204030204" pitchFamily="34" charset="0"/>
              </a:rPr>
              <a:t> </a:t>
            </a:r>
            <a:r>
              <a:rPr b="1" spc="-15" dirty="0">
                <a:latin typeface="Calibri" panose="020F0502020204030204" pitchFamily="34" charset="0"/>
                <a:cs typeface="Calibri" panose="020F0502020204030204" pitchFamily="34" charset="0"/>
              </a:rPr>
              <a:t>sera </a:t>
            </a:r>
            <a:r>
              <a:rPr b="1" dirty="0">
                <a:latin typeface="Calibri" panose="020F0502020204030204" pitchFamily="34" charset="0"/>
                <a:cs typeface="Calibri" panose="020F0502020204030204" pitchFamily="34" charset="0"/>
              </a:rPr>
              <a:t>rejeté</a:t>
            </a:r>
            <a:r>
              <a:rPr b="1" spc="-23" dirty="0">
                <a:latin typeface="Calibri" panose="020F0502020204030204" pitchFamily="34" charset="0"/>
                <a:cs typeface="Calibri" panose="020F0502020204030204" pitchFamily="34" charset="0"/>
              </a:rPr>
              <a:t> </a:t>
            </a:r>
            <a:r>
              <a:rPr b="1" dirty="0">
                <a:latin typeface="Calibri" panose="020F0502020204030204" pitchFamily="34" charset="0"/>
                <a:cs typeface="Calibri" panose="020F0502020204030204" pitchFamily="34" charset="0"/>
              </a:rPr>
              <a:t>et</a:t>
            </a:r>
            <a:r>
              <a:rPr b="1" spc="-34" dirty="0">
                <a:latin typeface="Calibri" panose="020F0502020204030204" pitchFamily="34" charset="0"/>
                <a:cs typeface="Calibri" panose="020F0502020204030204" pitchFamily="34" charset="0"/>
              </a:rPr>
              <a:t> </a:t>
            </a:r>
            <a:r>
              <a:rPr b="1" dirty="0">
                <a:latin typeface="Calibri" panose="020F0502020204030204" pitchFamily="34" charset="0"/>
                <a:cs typeface="Calibri" panose="020F0502020204030204" pitchFamily="34" charset="0"/>
              </a:rPr>
              <a:t>déclaré</a:t>
            </a:r>
            <a:r>
              <a:rPr b="1" spc="-26" dirty="0">
                <a:latin typeface="Calibri" panose="020F0502020204030204" pitchFamily="34" charset="0"/>
                <a:cs typeface="Calibri" panose="020F0502020204030204" pitchFamily="34" charset="0"/>
              </a:rPr>
              <a:t> </a:t>
            </a:r>
            <a:r>
              <a:rPr b="1" spc="-8" dirty="0">
                <a:latin typeface="Calibri" panose="020F0502020204030204" pitchFamily="34" charset="0"/>
                <a:cs typeface="Calibri" panose="020F0502020204030204" pitchFamily="34" charset="0"/>
              </a:rPr>
              <a:t>irrecevable)</a:t>
            </a:r>
            <a:endParaRPr dirty="0">
              <a:latin typeface="Calibri" panose="020F0502020204030204" pitchFamily="34" charset="0"/>
              <a:cs typeface="Calibri" panose="020F0502020204030204" pitchFamily="34" charset="0"/>
            </a:endParaRPr>
          </a:p>
        </p:txBody>
      </p:sp>
      <p:sp>
        <p:nvSpPr>
          <p:cNvPr id="13" name="object 13"/>
          <p:cNvSpPr txBox="1">
            <a:spLocks noGrp="1"/>
          </p:cNvSpPr>
          <p:nvPr>
            <p:ph type="sldNum" sz="quarter" idx="7"/>
          </p:nvPr>
        </p:nvSpPr>
        <p:spPr>
          <a:xfrm>
            <a:off x="11535844" y="6318338"/>
            <a:ext cx="279400" cy="264159"/>
          </a:xfrm>
          <a:prstGeom prst="rect">
            <a:avLst/>
          </a:prstGeom>
        </p:spPr>
        <p:txBody>
          <a:bodyPr vert="horz" wrap="square" lIns="0" tIns="0" rIns="0" bIns="0" rtlCol="0">
            <a:spAutoFit/>
          </a:bodyPr>
          <a:lstStyle>
            <a:defPPr>
              <a:defRPr kern="0"/>
            </a:defPPr>
            <a:lvl1pPr>
              <a:defRPr sz="1800" b="0" i="1">
                <a:solidFill>
                  <a:srgbClr val="6F2F9F"/>
                </a:solidFill>
                <a:latin typeface="Arial"/>
                <a:cs typeface="Arial"/>
              </a:defRPr>
            </a:lvl1pPr>
          </a:lstStyle>
          <a:p>
            <a:pPr marL="38100">
              <a:lnSpc>
                <a:spcPts val="1955"/>
              </a:lnSpc>
            </a:pPr>
            <a:fld id="{81D60167-4931-47E6-BA6A-407CBD079E47}" type="slidenum">
              <a:rPr lang="fr-FR" spc="-75" smtClean="0"/>
              <a:pPr marL="38100">
                <a:lnSpc>
                  <a:spcPts val="1955"/>
                </a:lnSpc>
              </a:pPr>
              <a:t>10</a:t>
            </a:fld>
            <a:endParaRPr spc="-56" dirty="0"/>
          </a:p>
        </p:txBody>
      </p:sp>
      <p:sp>
        <p:nvSpPr>
          <p:cNvPr id="15" name="Titre 14">
            <a:extLst>
              <a:ext uri="{FF2B5EF4-FFF2-40B4-BE49-F238E27FC236}">
                <a16:creationId xmlns:a16="http://schemas.microsoft.com/office/drawing/2014/main" id="{93462C7C-FEF0-9A0B-FAD6-98BAA269D4BE}"/>
              </a:ext>
            </a:extLst>
          </p:cNvPr>
          <p:cNvSpPr>
            <a:spLocks noGrp="1"/>
          </p:cNvSpPr>
          <p:nvPr>
            <p:ph type="title"/>
          </p:nvPr>
        </p:nvSpPr>
        <p:spPr>
          <a:xfrm>
            <a:off x="152400" y="1600200"/>
            <a:ext cx="8991600" cy="618075"/>
          </a:xfrm>
        </p:spPr>
        <p:txBody>
          <a:bodyPr>
            <a:normAutofit fontScale="90000"/>
          </a:bodyPr>
          <a:lstStyle/>
          <a:p>
            <a:r>
              <a:rPr lang="fr-FR" sz="2400" b="1" dirty="0">
                <a:solidFill>
                  <a:srgbClr val="FF0000"/>
                </a:solidFill>
              </a:rPr>
              <a:t>Dans quels cas un agent peut-il saisir un médiateur?</a:t>
            </a:r>
            <a:br>
              <a:rPr lang="fr-FR" sz="2400" b="1" dirty="0">
                <a:solidFill>
                  <a:srgbClr val="FF0000"/>
                </a:solidFill>
              </a:rPr>
            </a:br>
            <a:endParaRPr lang="fr-FR" sz="2400" b="1" dirty="0"/>
          </a:p>
        </p:txBody>
      </p:sp>
      <p:pic>
        <p:nvPicPr>
          <p:cNvPr id="16" name="Image 15" descr="Logo_CDG18_BS.jpg">
            <a:extLst>
              <a:ext uri="{FF2B5EF4-FFF2-40B4-BE49-F238E27FC236}">
                <a16:creationId xmlns:a16="http://schemas.microsoft.com/office/drawing/2014/main" id="{04DF77F7-6941-A7A1-142F-073C7E3B5AB2}"/>
              </a:ext>
            </a:extLst>
          </p:cNvPr>
          <p:cNvPicPr>
            <a:picLocks noChangeAspect="1"/>
          </p:cNvPicPr>
          <p:nvPr/>
        </p:nvPicPr>
        <p:blipFill>
          <a:blip r:embed="rId2"/>
          <a:stretch>
            <a:fillRect/>
          </a:stretch>
        </p:blipFill>
        <p:spPr>
          <a:xfrm>
            <a:off x="124778" y="0"/>
            <a:ext cx="1422426" cy="1443762"/>
          </a:xfrm>
          <a:prstGeom prst="rect">
            <a:avLst/>
          </a:prstGeom>
        </p:spPr>
      </p:pic>
      <p:grpSp>
        <p:nvGrpSpPr>
          <p:cNvPr id="17" name="Groupe 14">
            <a:extLst>
              <a:ext uri="{FF2B5EF4-FFF2-40B4-BE49-F238E27FC236}">
                <a16:creationId xmlns:a16="http://schemas.microsoft.com/office/drawing/2014/main" id="{591A5053-733B-B63A-0F61-28D613E7C49A}"/>
              </a:ext>
            </a:extLst>
          </p:cNvPr>
          <p:cNvGrpSpPr>
            <a:grpSpLocks/>
          </p:cNvGrpSpPr>
          <p:nvPr/>
        </p:nvGrpSpPr>
        <p:grpSpPr bwMode="auto">
          <a:xfrm>
            <a:off x="1572604" y="277699"/>
            <a:ext cx="7661932" cy="1216962"/>
            <a:chOff x="2521302" y="4447632"/>
            <a:chExt cx="6645275" cy="2324642"/>
          </a:xfrm>
        </p:grpSpPr>
        <p:sp>
          <p:nvSpPr>
            <p:cNvPr id="18" name="Oval 2">
              <a:extLst>
                <a:ext uri="{FF2B5EF4-FFF2-40B4-BE49-F238E27FC236}">
                  <a16:creationId xmlns:a16="http://schemas.microsoft.com/office/drawing/2014/main" id="{FA54D6A4-A65A-FA00-80BA-CC27860700B0}"/>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9" name="Rectangle 3">
              <a:extLst>
                <a:ext uri="{FF2B5EF4-FFF2-40B4-BE49-F238E27FC236}">
                  <a16:creationId xmlns:a16="http://schemas.microsoft.com/office/drawing/2014/main" id="{3234A5BF-6D9A-AFE8-6747-DA66C430D632}"/>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20" name="Text Box 4">
              <a:extLst>
                <a:ext uri="{FF2B5EF4-FFF2-40B4-BE49-F238E27FC236}">
                  <a16:creationId xmlns:a16="http://schemas.microsoft.com/office/drawing/2014/main" id="{01EE6422-5699-88AE-5CA1-CC25E7A84615}"/>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21" name="Group 6">
              <a:extLst>
                <a:ext uri="{FF2B5EF4-FFF2-40B4-BE49-F238E27FC236}">
                  <a16:creationId xmlns:a16="http://schemas.microsoft.com/office/drawing/2014/main" id="{5E524FDD-0568-0993-CE50-F48D4029BD49}"/>
                </a:ext>
              </a:extLst>
            </p:cNvPr>
            <p:cNvGrpSpPr>
              <a:grpSpLocks/>
            </p:cNvGrpSpPr>
            <p:nvPr/>
          </p:nvGrpSpPr>
          <p:grpSpPr bwMode="auto">
            <a:xfrm>
              <a:off x="3957638" y="5091476"/>
              <a:ext cx="171450" cy="1165229"/>
              <a:chOff x="112099728" y="105931681"/>
              <a:chExt cx="170831" cy="1165800"/>
            </a:xfrm>
          </p:grpSpPr>
          <p:sp>
            <p:nvSpPr>
              <p:cNvPr id="26" name="Rectangle 7">
                <a:extLst>
                  <a:ext uri="{FF2B5EF4-FFF2-40B4-BE49-F238E27FC236}">
                    <a16:creationId xmlns:a16="http://schemas.microsoft.com/office/drawing/2014/main" id="{F59AB723-ACC9-080D-3B69-7BF9DF3DAC4D}"/>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7" name="Rectangle 8">
                <a:extLst>
                  <a:ext uri="{FF2B5EF4-FFF2-40B4-BE49-F238E27FC236}">
                    <a16:creationId xmlns:a16="http://schemas.microsoft.com/office/drawing/2014/main" id="{CA55A491-3B7C-AC56-EC3F-A3D83664CCCE}"/>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8" name="Rectangle 9">
                <a:extLst>
                  <a:ext uri="{FF2B5EF4-FFF2-40B4-BE49-F238E27FC236}">
                    <a16:creationId xmlns:a16="http://schemas.microsoft.com/office/drawing/2014/main" id="{CF51CE17-2E2D-BDD6-BE68-AFDDCDF704E9}"/>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22" name="Group 10">
              <a:extLst>
                <a:ext uri="{FF2B5EF4-FFF2-40B4-BE49-F238E27FC236}">
                  <a16:creationId xmlns:a16="http://schemas.microsoft.com/office/drawing/2014/main" id="{29AAAE8F-BB58-9564-6A9E-BB8148B51B44}"/>
                </a:ext>
              </a:extLst>
            </p:cNvPr>
            <p:cNvGrpSpPr>
              <a:grpSpLocks/>
            </p:cNvGrpSpPr>
            <p:nvPr/>
          </p:nvGrpSpPr>
          <p:grpSpPr bwMode="auto">
            <a:xfrm>
              <a:off x="8701088" y="4447632"/>
              <a:ext cx="169862" cy="1163632"/>
              <a:chOff x="116843535" y="105289350"/>
              <a:chExt cx="170420" cy="1163658"/>
            </a:xfrm>
          </p:grpSpPr>
          <p:sp>
            <p:nvSpPr>
              <p:cNvPr id="23" name="Rectangle 22">
                <a:extLst>
                  <a:ext uri="{FF2B5EF4-FFF2-40B4-BE49-F238E27FC236}">
                    <a16:creationId xmlns:a16="http://schemas.microsoft.com/office/drawing/2014/main" id="{805B674B-25EB-BE62-CAC8-0FBF1EF407A2}"/>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4" name="Rectangle 23">
                <a:extLst>
                  <a:ext uri="{FF2B5EF4-FFF2-40B4-BE49-F238E27FC236}">
                    <a16:creationId xmlns:a16="http://schemas.microsoft.com/office/drawing/2014/main" id="{0EDA4177-4AD0-1BD5-4157-D98C397E4565}"/>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5" name="Rectangle 24">
                <a:extLst>
                  <a:ext uri="{FF2B5EF4-FFF2-40B4-BE49-F238E27FC236}">
                    <a16:creationId xmlns:a16="http://schemas.microsoft.com/office/drawing/2014/main" id="{DBB5F7A3-B545-8B44-9572-6E366ABC15A2}"/>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Tree>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2218754" y="1420940"/>
            <a:ext cx="4586477" cy="4204716"/>
          </a:xfrm>
          <a:prstGeom prst="rect">
            <a:avLst/>
          </a:prstGeom>
        </p:spPr>
      </p:pic>
      <p:sp>
        <p:nvSpPr>
          <p:cNvPr id="12" name="object 12"/>
          <p:cNvSpPr txBox="1">
            <a:spLocks noGrp="1"/>
          </p:cNvSpPr>
          <p:nvPr>
            <p:ph type="sldNum" sz="quarter" idx="7"/>
          </p:nvPr>
        </p:nvSpPr>
        <p:spPr>
          <a:xfrm>
            <a:off x="11535844" y="6318338"/>
            <a:ext cx="279400" cy="264159"/>
          </a:xfrm>
          <a:prstGeom prst="rect">
            <a:avLst/>
          </a:prstGeom>
        </p:spPr>
        <p:txBody>
          <a:bodyPr vert="horz" wrap="square" lIns="0" tIns="0" rIns="0" bIns="0" rtlCol="0">
            <a:spAutoFit/>
          </a:bodyPr>
          <a:lstStyle>
            <a:defPPr>
              <a:defRPr kern="0"/>
            </a:defPPr>
            <a:lvl1pPr>
              <a:defRPr sz="1800" b="0" i="1">
                <a:solidFill>
                  <a:srgbClr val="6F2F9F"/>
                </a:solidFill>
                <a:latin typeface="Arial"/>
                <a:cs typeface="Arial"/>
              </a:defRPr>
            </a:lvl1pPr>
          </a:lstStyle>
          <a:p>
            <a:pPr marL="38100">
              <a:lnSpc>
                <a:spcPts val="1955"/>
              </a:lnSpc>
            </a:pPr>
            <a:fld id="{81D60167-4931-47E6-BA6A-407CBD079E47}" type="slidenum">
              <a:rPr lang="fr-FR" spc="-75" smtClean="0"/>
              <a:pPr marL="38100">
                <a:lnSpc>
                  <a:spcPts val="1955"/>
                </a:lnSpc>
              </a:pPr>
              <a:t>11</a:t>
            </a:fld>
            <a:endParaRPr spc="-56" dirty="0"/>
          </a:p>
        </p:txBody>
      </p:sp>
      <p:sp>
        <p:nvSpPr>
          <p:cNvPr id="4" name="object 4"/>
          <p:cNvSpPr txBox="1"/>
          <p:nvPr/>
        </p:nvSpPr>
        <p:spPr>
          <a:xfrm>
            <a:off x="3972871" y="3284005"/>
            <a:ext cx="1054418" cy="550535"/>
          </a:xfrm>
          <a:prstGeom prst="rect">
            <a:avLst/>
          </a:prstGeom>
        </p:spPr>
        <p:txBody>
          <a:bodyPr vert="horz" wrap="square" lIns="0" tIns="3810" rIns="0" bIns="0" rtlCol="0">
            <a:spAutoFit/>
          </a:bodyPr>
          <a:lstStyle/>
          <a:p>
            <a:pPr marL="156686" marR="3810" indent="-147638">
              <a:lnSpc>
                <a:spcPct val="102099"/>
              </a:lnSpc>
              <a:spcBef>
                <a:spcPts val="30"/>
              </a:spcBef>
            </a:pPr>
            <a:r>
              <a:rPr dirty="0">
                <a:latin typeface="Ebrima"/>
                <a:cs typeface="Ebrima"/>
              </a:rPr>
              <a:t>Champ</a:t>
            </a:r>
            <a:r>
              <a:rPr spc="-45" dirty="0">
                <a:latin typeface="Ebrima"/>
                <a:cs typeface="Ebrima"/>
              </a:rPr>
              <a:t> </a:t>
            </a:r>
            <a:r>
              <a:rPr spc="-19" dirty="0">
                <a:latin typeface="Ebrima"/>
                <a:cs typeface="Ebrima"/>
              </a:rPr>
              <a:t>de </a:t>
            </a:r>
            <a:r>
              <a:rPr dirty="0">
                <a:latin typeface="Ebrima"/>
                <a:cs typeface="Ebrima"/>
              </a:rPr>
              <a:t>la</a:t>
            </a:r>
            <a:r>
              <a:rPr spc="-15" dirty="0">
                <a:latin typeface="Ebrima"/>
                <a:cs typeface="Ebrima"/>
              </a:rPr>
              <a:t> </a:t>
            </a:r>
            <a:r>
              <a:rPr spc="-19" dirty="0">
                <a:latin typeface="Ebrima"/>
                <a:cs typeface="Ebrima"/>
              </a:rPr>
              <a:t>MPO</a:t>
            </a:r>
            <a:endParaRPr>
              <a:latin typeface="Ebrima"/>
              <a:cs typeface="Ebrima"/>
            </a:endParaRPr>
          </a:p>
        </p:txBody>
      </p:sp>
      <p:sp>
        <p:nvSpPr>
          <p:cNvPr id="5" name="object 5"/>
          <p:cNvSpPr txBox="1"/>
          <p:nvPr/>
        </p:nvSpPr>
        <p:spPr>
          <a:xfrm>
            <a:off x="4014727" y="1925578"/>
            <a:ext cx="852488" cy="171681"/>
          </a:xfrm>
          <a:prstGeom prst="rect">
            <a:avLst/>
          </a:prstGeom>
        </p:spPr>
        <p:txBody>
          <a:bodyPr vert="horz" wrap="square" lIns="0" tIns="10001" rIns="0" bIns="0" rtlCol="0">
            <a:spAutoFit/>
          </a:bodyPr>
          <a:lstStyle/>
          <a:p>
            <a:pPr marL="9525">
              <a:spcBef>
                <a:spcPts val="79"/>
              </a:spcBef>
            </a:pPr>
            <a:r>
              <a:rPr sz="1050" spc="-8" dirty="0">
                <a:solidFill>
                  <a:srgbClr val="FFFFFF"/>
                </a:solidFill>
                <a:latin typeface="Ebrima"/>
                <a:cs typeface="Ebrima"/>
              </a:rPr>
              <a:t>Rémunération</a:t>
            </a:r>
            <a:endParaRPr sz="1050">
              <a:latin typeface="Ebrima"/>
              <a:cs typeface="Ebrima"/>
            </a:endParaRPr>
          </a:p>
        </p:txBody>
      </p:sp>
      <p:sp>
        <p:nvSpPr>
          <p:cNvPr id="6" name="object 6"/>
          <p:cNvSpPr txBox="1"/>
          <p:nvPr/>
        </p:nvSpPr>
        <p:spPr>
          <a:xfrm>
            <a:off x="5388687" y="2070450"/>
            <a:ext cx="823913" cy="819969"/>
          </a:xfrm>
          <a:prstGeom prst="rect">
            <a:avLst/>
          </a:prstGeom>
        </p:spPr>
        <p:txBody>
          <a:bodyPr vert="horz" wrap="square" lIns="0" tIns="6668" rIns="0" bIns="0" rtlCol="0">
            <a:spAutoFit/>
          </a:bodyPr>
          <a:lstStyle/>
          <a:p>
            <a:pPr marL="9525" marR="3810" indent="-1429" algn="ctr">
              <a:lnSpc>
                <a:spcPct val="102000"/>
              </a:lnSpc>
              <a:spcBef>
                <a:spcPts val="53"/>
              </a:spcBef>
            </a:pPr>
            <a:r>
              <a:rPr sz="1050" dirty="0">
                <a:latin typeface="Ebrima"/>
                <a:cs typeface="Ebrima"/>
              </a:rPr>
              <a:t>Refus</a:t>
            </a:r>
            <a:r>
              <a:rPr sz="1050" spc="-26" dirty="0">
                <a:latin typeface="Ebrima"/>
                <a:cs typeface="Ebrima"/>
              </a:rPr>
              <a:t> </a:t>
            </a:r>
            <a:r>
              <a:rPr sz="1050" spc="-19" dirty="0">
                <a:latin typeface="Ebrima"/>
                <a:cs typeface="Ebrima"/>
              </a:rPr>
              <a:t>de </a:t>
            </a:r>
            <a:r>
              <a:rPr sz="1050" spc="-8" dirty="0">
                <a:latin typeface="Ebrima"/>
                <a:cs typeface="Ebrima"/>
              </a:rPr>
              <a:t>détachement, disponibilité </a:t>
            </a:r>
            <a:r>
              <a:rPr sz="1050" dirty="0">
                <a:latin typeface="Ebrima"/>
                <a:cs typeface="Ebrima"/>
              </a:rPr>
              <a:t>et</a:t>
            </a:r>
            <a:r>
              <a:rPr sz="1050" spc="-26" dirty="0">
                <a:latin typeface="Ebrima"/>
                <a:cs typeface="Ebrima"/>
              </a:rPr>
              <a:t> </a:t>
            </a:r>
            <a:r>
              <a:rPr sz="1050" dirty="0">
                <a:latin typeface="Ebrima"/>
                <a:cs typeface="Ebrima"/>
              </a:rPr>
              <a:t>congé</a:t>
            </a:r>
            <a:r>
              <a:rPr sz="1050" spc="-26" dirty="0">
                <a:latin typeface="Ebrima"/>
                <a:cs typeface="Ebrima"/>
              </a:rPr>
              <a:t> </a:t>
            </a:r>
            <a:r>
              <a:rPr sz="1050" spc="-19" dirty="0">
                <a:latin typeface="Ebrima"/>
                <a:cs typeface="Ebrima"/>
              </a:rPr>
              <a:t>non </a:t>
            </a:r>
            <a:r>
              <a:rPr sz="1050" spc="-8" dirty="0">
                <a:latin typeface="Ebrima"/>
                <a:cs typeface="Ebrima"/>
              </a:rPr>
              <a:t>rémunéré</a:t>
            </a:r>
            <a:endParaRPr sz="1050" dirty="0">
              <a:latin typeface="Ebrima"/>
              <a:cs typeface="Ebrima"/>
            </a:endParaRPr>
          </a:p>
        </p:txBody>
      </p:sp>
      <p:sp>
        <p:nvSpPr>
          <p:cNvPr id="7" name="object 7"/>
          <p:cNvSpPr txBox="1"/>
          <p:nvPr/>
        </p:nvSpPr>
        <p:spPr>
          <a:xfrm>
            <a:off x="5661463" y="3350294"/>
            <a:ext cx="905828" cy="986906"/>
          </a:xfrm>
          <a:prstGeom prst="rect">
            <a:avLst/>
          </a:prstGeom>
        </p:spPr>
        <p:txBody>
          <a:bodyPr vert="horz" wrap="square" lIns="0" tIns="7144" rIns="0" bIns="0" rtlCol="0">
            <a:spAutoFit/>
          </a:bodyPr>
          <a:lstStyle/>
          <a:p>
            <a:pPr marL="9525" marR="3810" indent="-476" algn="ctr">
              <a:lnSpc>
                <a:spcPct val="101800"/>
              </a:lnSpc>
              <a:spcBef>
                <a:spcPts val="56"/>
              </a:spcBef>
            </a:pPr>
            <a:r>
              <a:rPr sz="900" spc="-8" dirty="0">
                <a:solidFill>
                  <a:srgbClr val="FFFFFF"/>
                </a:solidFill>
                <a:latin typeface="Ebrima"/>
                <a:cs typeface="Ebrima"/>
              </a:rPr>
              <a:t>Réintégration après détachement, disponibilité, </a:t>
            </a:r>
            <a:r>
              <a:rPr sz="900" dirty="0">
                <a:solidFill>
                  <a:srgbClr val="FFFFFF"/>
                </a:solidFill>
                <a:latin typeface="Ebrima"/>
                <a:cs typeface="Ebrima"/>
              </a:rPr>
              <a:t>congé</a:t>
            </a:r>
            <a:r>
              <a:rPr sz="900" spc="-23" dirty="0">
                <a:solidFill>
                  <a:srgbClr val="FFFFFF"/>
                </a:solidFill>
                <a:latin typeface="Ebrima"/>
                <a:cs typeface="Ebrima"/>
              </a:rPr>
              <a:t> </a:t>
            </a:r>
            <a:r>
              <a:rPr sz="900" dirty="0">
                <a:solidFill>
                  <a:srgbClr val="FFFFFF"/>
                </a:solidFill>
                <a:latin typeface="Ebrima"/>
                <a:cs typeface="Ebrima"/>
              </a:rPr>
              <a:t>parental</a:t>
            </a:r>
            <a:r>
              <a:rPr sz="900" spc="-23" dirty="0">
                <a:solidFill>
                  <a:srgbClr val="FFFFFF"/>
                </a:solidFill>
                <a:latin typeface="Ebrima"/>
                <a:cs typeface="Ebrima"/>
              </a:rPr>
              <a:t> </a:t>
            </a:r>
            <a:r>
              <a:rPr sz="900" spc="-19" dirty="0">
                <a:solidFill>
                  <a:srgbClr val="FFFFFF"/>
                </a:solidFill>
                <a:latin typeface="Ebrima"/>
                <a:cs typeface="Ebrima"/>
              </a:rPr>
              <a:t>et </a:t>
            </a:r>
            <a:r>
              <a:rPr sz="900" dirty="0">
                <a:solidFill>
                  <a:srgbClr val="FFFFFF"/>
                </a:solidFill>
                <a:latin typeface="Ebrima"/>
                <a:cs typeface="Ebrima"/>
              </a:rPr>
              <a:t>congés</a:t>
            </a:r>
            <a:r>
              <a:rPr sz="900" spc="-15" dirty="0">
                <a:solidFill>
                  <a:srgbClr val="FFFFFF"/>
                </a:solidFill>
                <a:latin typeface="Ebrima"/>
                <a:cs typeface="Ebrima"/>
              </a:rPr>
              <a:t> </a:t>
            </a:r>
            <a:r>
              <a:rPr sz="900" spc="-19" dirty="0">
                <a:solidFill>
                  <a:srgbClr val="FFFFFF"/>
                </a:solidFill>
                <a:latin typeface="Ebrima"/>
                <a:cs typeface="Ebrima"/>
              </a:rPr>
              <a:t>non </a:t>
            </a:r>
            <a:r>
              <a:rPr sz="900" spc="-8" dirty="0">
                <a:solidFill>
                  <a:srgbClr val="FFFFFF"/>
                </a:solidFill>
                <a:latin typeface="Ebrima"/>
                <a:cs typeface="Ebrima"/>
              </a:rPr>
              <a:t>rémunérés</a:t>
            </a:r>
            <a:endParaRPr sz="900" dirty="0">
              <a:latin typeface="Ebrima"/>
              <a:cs typeface="Ebrima"/>
            </a:endParaRPr>
          </a:p>
        </p:txBody>
      </p:sp>
      <p:sp>
        <p:nvSpPr>
          <p:cNvPr id="8" name="object 8"/>
          <p:cNvSpPr txBox="1"/>
          <p:nvPr/>
        </p:nvSpPr>
        <p:spPr>
          <a:xfrm>
            <a:off x="5013565" y="4521112"/>
            <a:ext cx="736283" cy="984758"/>
          </a:xfrm>
          <a:prstGeom prst="rect">
            <a:avLst/>
          </a:prstGeom>
        </p:spPr>
        <p:txBody>
          <a:bodyPr vert="horz" wrap="square" lIns="0" tIns="6668" rIns="0" bIns="0" rtlCol="0">
            <a:spAutoFit/>
          </a:bodyPr>
          <a:lstStyle/>
          <a:p>
            <a:pPr marL="9525" marR="3810" indent="-953" algn="ctr">
              <a:lnSpc>
                <a:spcPct val="101899"/>
              </a:lnSpc>
              <a:spcBef>
                <a:spcPts val="53"/>
              </a:spcBef>
            </a:pPr>
            <a:r>
              <a:rPr sz="1050" spc="-8" dirty="0">
                <a:solidFill>
                  <a:srgbClr val="FFFFFF"/>
                </a:solidFill>
                <a:latin typeface="Ebrima"/>
                <a:cs typeface="Ebrima"/>
              </a:rPr>
              <a:t>Classement après avancement </a:t>
            </a:r>
            <a:r>
              <a:rPr sz="1050" dirty="0">
                <a:solidFill>
                  <a:srgbClr val="FFFFFF"/>
                </a:solidFill>
                <a:latin typeface="Ebrima"/>
                <a:cs typeface="Ebrima"/>
              </a:rPr>
              <a:t>de</a:t>
            </a:r>
            <a:r>
              <a:rPr sz="1050" spc="-8" dirty="0">
                <a:solidFill>
                  <a:srgbClr val="FFFFFF"/>
                </a:solidFill>
                <a:latin typeface="Ebrima"/>
                <a:cs typeface="Ebrima"/>
              </a:rPr>
              <a:t> </a:t>
            </a:r>
            <a:r>
              <a:rPr sz="1050" dirty="0">
                <a:solidFill>
                  <a:srgbClr val="FFFFFF"/>
                </a:solidFill>
                <a:latin typeface="Ebrima"/>
                <a:cs typeface="Ebrima"/>
              </a:rPr>
              <a:t>grade</a:t>
            </a:r>
            <a:r>
              <a:rPr sz="1050" spc="-26" dirty="0">
                <a:solidFill>
                  <a:srgbClr val="FFFFFF"/>
                </a:solidFill>
                <a:latin typeface="Ebrima"/>
                <a:cs typeface="Ebrima"/>
              </a:rPr>
              <a:t> </a:t>
            </a:r>
            <a:r>
              <a:rPr sz="1050" spc="-19" dirty="0">
                <a:solidFill>
                  <a:srgbClr val="FFFFFF"/>
                </a:solidFill>
                <a:latin typeface="Ebrima"/>
                <a:cs typeface="Ebrima"/>
              </a:rPr>
              <a:t>ou </a:t>
            </a:r>
            <a:r>
              <a:rPr sz="1050" spc="-8" dirty="0">
                <a:solidFill>
                  <a:srgbClr val="FFFFFF"/>
                </a:solidFill>
                <a:latin typeface="Ebrima"/>
                <a:cs typeface="Ebrima"/>
              </a:rPr>
              <a:t>promotion interne</a:t>
            </a:r>
            <a:endParaRPr sz="1050" dirty="0">
              <a:latin typeface="Ebrima"/>
              <a:cs typeface="Ebrima"/>
            </a:endParaRPr>
          </a:p>
        </p:txBody>
      </p:sp>
      <p:sp>
        <p:nvSpPr>
          <p:cNvPr id="9" name="object 9"/>
          <p:cNvSpPr txBox="1"/>
          <p:nvPr/>
        </p:nvSpPr>
        <p:spPr>
          <a:xfrm>
            <a:off x="3301792" y="4918039"/>
            <a:ext cx="707708" cy="193803"/>
          </a:xfrm>
          <a:prstGeom prst="rect">
            <a:avLst/>
          </a:prstGeom>
        </p:spPr>
        <p:txBody>
          <a:bodyPr vert="horz" wrap="square" lIns="0" tIns="9049" rIns="0" bIns="0" rtlCol="0">
            <a:spAutoFit/>
          </a:bodyPr>
          <a:lstStyle/>
          <a:p>
            <a:pPr marL="9525">
              <a:spcBef>
                <a:spcPts val="71"/>
              </a:spcBef>
            </a:pPr>
            <a:r>
              <a:rPr sz="1200" spc="-8" dirty="0">
                <a:solidFill>
                  <a:srgbClr val="FFFFFF"/>
                </a:solidFill>
                <a:latin typeface="Ebrima"/>
                <a:cs typeface="Ebrima"/>
              </a:rPr>
              <a:t>Formation</a:t>
            </a:r>
            <a:endParaRPr sz="1200">
              <a:latin typeface="Ebrima"/>
              <a:cs typeface="Ebrima"/>
            </a:endParaRPr>
          </a:p>
        </p:txBody>
      </p:sp>
      <p:sp>
        <p:nvSpPr>
          <p:cNvPr id="10" name="object 10"/>
          <p:cNvSpPr txBox="1"/>
          <p:nvPr/>
        </p:nvSpPr>
        <p:spPr>
          <a:xfrm>
            <a:off x="2431538" y="3612107"/>
            <a:ext cx="775335" cy="559160"/>
          </a:xfrm>
          <a:prstGeom prst="rect">
            <a:avLst/>
          </a:prstGeom>
        </p:spPr>
        <p:txBody>
          <a:bodyPr vert="horz" wrap="square" lIns="0" tIns="6191" rIns="0" bIns="0" rtlCol="0">
            <a:spAutoFit/>
          </a:bodyPr>
          <a:lstStyle/>
          <a:p>
            <a:pPr marL="9525" marR="3810" indent="-953" algn="ctr">
              <a:lnSpc>
                <a:spcPct val="101600"/>
              </a:lnSpc>
              <a:spcBef>
                <a:spcPts val="49"/>
              </a:spcBef>
            </a:pPr>
            <a:r>
              <a:rPr sz="1200" spc="-8" dirty="0">
                <a:latin typeface="Ebrima"/>
                <a:cs typeface="Ebrima"/>
              </a:rPr>
              <a:t>Mesures travailleurs handicapés</a:t>
            </a:r>
            <a:endParaRPr sz="1200">
              <a:latin typeface="Ebrima"/>
              <a:cs typeface="Ebrima"/>
            </a:endParaRPr>
          </a:p>
        </p:txBody>
      </p:sp>
      <p:sp>
        <p:nvSpPr>
          <p:cNvPr id="11" name="object 11"/>
          <p:cNvSpPr txBox="1"/>
          <p:nvPr/>
        </p:nvSpPr>
        <p:spPr>
          <a:xfrm>
            <a:off x="2669753" y="2302431"/>
            <a:ext cx="821055" cy="455477"/>
          </a:xfrm>
          <a:prstGeom prst="rect">
            <a:avLst/>
          </a:prstGeom>
        </p:spPr>
        <p:txBody>
          <a:bodyPr vert="horz" wrap="square" lIns="0" tIns="6191" rIns="0" bIns="0" rtlCol="0">
            <a:spAutoFit/>
          </a:bodyPr>
          <a:lstStyle/>
          <a:p>
            <a:pPr marL="9049" marR="3810" algn="ctr">
              <a:lnSpc>
                <a:spcPct val="101899"/>
              </a:lnSpc>
              <a:spcBef>
                <a:spcPts val="49"/>
              </a:spcBef>
            </a:pPr>
            <a:r>
              <a:rPr sz="975" spc="-8" dirty="0">
                <a:solidFill>
                  <a:srgbClr val="FFFFFF"/>
                </a:solidFill>
                <a:latin typeface="Ebrima"/>
                <a:cs typeface="Ebrima"/>
              </a:rPr>
              <a:t>Aménagement </a:t>
            </a:r>
            <a:r>
              <a:rPr sz="975" dirty="0">
                <a:solidFill>
                  <a:srgbClr val="FFFFFF"/>
                </a:solidFill>
                <a:latin typeface="Ebrima"/>
                <a:cs typeface="Ebrima"/>
              </a:rPr>
              <a:t>des</a:t>
            </a:r>
            <a:r>
              <a:rPr sz="975" spc="-11" dirty="0">
                <a:solidFill>
                  <a:srgbClr val="FFFFFF"/>
                </a:solidFill>
                <a:latin typeface="Ebrima"/>
                <a:cs typeface="Ebrima"/>
              </a:rPr>
              <a:t> </a:t>
            </a:r>
            <a:r>
              <a:rPr sz="975" spc="-8" dirty="0">
                <a:solidFill>
                  <a:srgbClr val="FFFFFF"/>
                </a:solidFill>
                <a:latin typeface="Ebrima"/>
                <a:cs typeface="Ebrima"/>
              </a:rPr>
              <a:t>conditions </a:t>
            </a:r>
            <a:r>
              <a:rPr sz="975" dirty="0">
                <a:solidFill>
                  <a:srgbClr val="FFFFFF"/>
                </a:solidFill>
                <a:latin typeface="Ebrima"/>
                <a:cs typeface="Ebrima"/>
              </a:rPr>
              <a:t>de </a:t>
            </a:r>
            <a:r>
              <a:rPr sz="975" spc="-8" dirty="0">
                <a:solidFill>
                  <a:srgbClr val="FFFFFF"/>
                </a:solidFill>
                <a:latin typeface="Ebrima"/>
                <a:cs typeface="Ebrima"/>
              </a:rPr>
              <a:t>travail</a:t>
            </a:r>
            <a:endParaRPr sz="975">
              <a:latin typeface="Ebrima"/>
              <a:cs typeface="Ebrima"/>
            </a:endParaRPr>
          </a:p>
        </p:txBody>
      </p:sp>
      <p:sp>
        <p:nvSpPr>
          <p:cNvPr id="14" name="Titre 13">
            <a:extLst>
              <a:ext uri="{FF2B5EF4-FFF2-40B4-BE49-F238E27FC236}">
                <a16:creationId xmlns:a16="http://schemas.microsoft.com/office/drawing/2014/main" id="{B1441C15-23F9-289F-A95E-EBFA311E1241}"/>
              </a:ext>
            </a:extLst>
          </p:cNvPr>
          <p:cNvSpPr>
            <a:spLocks noGrp="1"/>
          </p:cNvSpPr>
          <p:nvPr>
            <p:ph type="title"/>
          </p:nvPr>
        </p:nvSpPr>
        <p:spPr/>
        <p:txBody>
          <a:bodyPr/>
          <a:lstStyle/>
          <a:p>
            <a:r>
              <a:rPr lang="fr-FR" sz="3600" b="1" dirty="0">
                <a:solidFill>
                  <a:srgbClr val="FF0000"/>
                </a:solidFill>
              </a:rPr>
              <a:t>Dans quels cas un agent peut-il saisir un médiateur?</a:t>
            </a:r>
            <a:endParaRPr lang="fr-FR" dirty="0"/>
          </a:p>
        </p:txBody>
      </p:sp>
      <p:pic>
        <p:nvPicPr>
          <p:cNvPr id="15" name="Image 14" descr="Logo_CDG18_BS.jpg">
            <a:extLst>
              <a:ext uri="{FF2B5EF4-FFF2-40B4-BE49-F238E27FC236}">
                <a16:creationId xmlns:a16="http://schemas.microsoft.com/office/drawing/2014/main" id="{3315E18D-8F3B-134D-A649-D4B9EBCBBA0B}"/>
              </a:ext>
            </a:extLst>
          </p:cNvPr>
          <p:cNvPicPr>
            <a:picLocks noChangeAspect="1"/>
          </p:cNvPicPr>
          <p:nvPr/>
        </p:nvPicPr>
        <p:blipFill>
          <a:blip r:embed="rId3"/>
          <a:stretch>
            <a:fillRect/>
          </a:stretch>
        </p:blipFill>
        <p:spPr>
          <a:xfrm>
            <a:off x="110136" y="5414238"/>
            <a:ext cx="1422426" cy="1443762"/>
          </a:xfrm>
          <a:prstGeom prst="rect">
            <a:avLst/>
          </a:prstGeom>
        </p:spPr>
      </p:pic>
      <p:grpSp>
        <p:nvGrpSpPr>
          <p:cNvPr id="16" name="Groupe 14">
            <a:extLst>
              <a:ext uri="{FF2B5EF4-FFF2-40B4-BE49-F238E27FC236}">
                <a16:creationId xmlns:a16="http://schemas.microsoft.com/office/drawing/2014/main" id="{B4257704-9A1B-3DBA-E44B-291F0A851F99}"/>
              </a:ext>
            </a:extLst>
          </p:cNvPr>
          <p:cNvGrpSpPr>
            <a:grpSpLocks/>
          </p:cNvGrpSpPr>
          <p:nvPr/>
        </p:nvGrpSpPr>
        <p:grpSpPr bwMode="auto">
          <a:xfrm>
            <a:off x="1752600" y="5661403"/>
            <a:ext cx="7661932" cy="1216962"/>
            <a:chOff x="2521302" y="4447632"/>
            <a:chExt cx="6645275" cy="2324642"/>
          </a:xfrm>
        </p:grpSpPr>
        <p:sp>
          <p:nvSpPr>
            <p:cNvPr id="17" name="Oval 2">
              <a:extLst>
                <a:ext uri="{FF2B5EF4-FFF2-40B4-BE49-F238E27FC236}">
                  <a16:creationId xmlns:a16="http://schemas.microsoft.com/office/drawing/2014/main" id="{C512A658-5774-2753-CCA4-4D917F3B75DA}"/>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8" name="Rectangle 3">
              <a:extLst>
                <a:ext uri="{FF2B5EF4-FFF2-40B4-BE49-F238E27FC236}">
                  <a16:creationId xmlns:a16="http://schemas.microsoft.com/office/drawing/2014/main" id="{8AA54322-9698-B04B-C1B3-A85410497EB2}"/>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9" name="Text Box 4">
              <a:extLst>
                <a:ext uri="{FF2B5EF4-FFF2-40B4-BE49-F238E27FC236}">
                  <a16:creationId xmlns:a16="http://schemas.microsoft.com/office/drawing/2014/main" id="{AEF93C33-0CB3-59B5-7DAB-C67FD94AE126}"/>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20" name="Group 6">
              <a:extLst>
                <a:ext uri="{FF2B5EF4-FFF2-40B4-BE49-F238E27FC236}">
                  <a16:creationId xmlns:a16="http://schemas.microsoft.com/office/drawing/2014/main" id="{5CE8F2E8-851C-1F1F-8414-21360A996863}"/>
                </a:ext>
              </a:extLst>
            </p:cNvPr>
            <p:cNvGrpSpPr>
              <a:grpSpLocks/>
            </p:cNvGrpSpPr>
            <p:nvPr/>
          </p:nvGrpSpPr>
          <p:grpSpPr bwMode="auto">
            <a:xfrm>
              <a:off x="3957638" y="5091476"/>
              <a:ext cx="171450" cy="1165229"/>
              <a:chOff x="112099728" y="105931681"/>
              <a:chExt cx="170831" cy="1165800"/>
            </a:xfrm>
          </p:grpSpPr>
          <p:sp>
            <p:nvSpPr>
              <p:cNvPr id="25" name="Rectangle 7">
                <a:extLst>
                  <a:ext uri="{FF2B5EF4-FFF2-40B4-BE49-F238E27FC236}">
                    <a16:creationId xmlns:a16="http://schemas.microsoft.com/office/drawing/2014/main" id="{9830C600-EF55-03C4-2893-43601CA403CA}"/>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6" name="Rectangle 8">
                <a:extLst>
                  <a:ext uri="{FF2B5EF4-FFF2-40B4-BE49-F238E27FC236}">
                    <a16:creationId xmlns:a16="http://schemas.microsoft.com/office/drawing/2014/main" id="{224B27DC-B0BC-AC03-3007-63A1EF8946AE}"/>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7" name="Rectangle 9">
                <a:extLst>
                  <a:ext uri="{FF2B5EF4-FFF2-40B4-BE49-F238E27FC236}">
                    <a16:creationId xmlns:a16="http://schemas.microsoft.com/office/drawing/2014/main" id="{854C2CF1-CBD0-AD4B-BCC8-1B9D9D78ED89}"/>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21" name="Group 10">
              <a:extLst>
                <a:ext uri="{FF2B5EF4-FFF2-40B4-BE49-F238E27FC236}">
                  <a16:creationId xmlns:a16="http://schemas.microsoft.com/office/drawing/2014/main" id="{E81CD705-D170-F02F-7533-CA076903B5A1}"/>
                </a:ext>
              </a:extLst>
            </p:cNvPr>
            <p:cNvGrpSpPr>
              <a:grpSpLocks/>
            </p:cNvGrpSpPr>
            <p:nvPr/>
          </p:nvGrpSpPr>
          <p:grpSpPr bwMode="auto">
            <a:xfrm>
              <a:off x="8701088" y="4447632"/>
              <a:ext cx="169862" cy="1163632"/>
              <a:chOff x="116843535" y="105289350"/>
              <a:chExt cx="170420" cy="1163658"/>
            </a:xfrm>
          </p:grpSpPr>
          <p:sp>
            <p:nvSpPr>
              <p:cNvPr id="22" name="Rectangle 21">
                <a:extLst>
                  <a:ext uri="{FF2B5EF4-FFF2-40B4-BE49-F238E27FC236}">
                    <a16:creationId xmlns:a16="http://schemas.microsoft.com/office/drawing/2014/main" id="{8FBD1304-CBCE-F7EA-7BF0-374B6BBEEA2A}"/>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3" name="Rectangle 22">
                <a:extLst>
                  <a:ext uri="{FF2B5EF4-FFF2-40B4-BE49-F238E27FC236}">
                    <a16:creationId xmlns:a16="http://schemas.microsoft.com/office/drawing/2014/main" id="{79F7B3A1-A840-E5AB-C3C3-6C49FF5E1F3B}"/>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4" name="Rectangle 23">
                <a:extLst>
                  <a:ext uri="{FF2B5EF4-FFF2-40B4-BE49-F238E27FC236}">
                    <a16:creationId xmlns:a16="http://schemas.microsoft.com/office/drawing/2014/main" id="{62A277FB-6CC5-78CE-3E74-BF52FDF2EAD2}"/>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Tree>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a:spLocks noGrp="1"/>
          </p:cNvSpPr>
          <p:nvPr>
            <p:ph type="sldNum" sz="quarter" idx="7"/>
          </p:nvPr>
        </p:nvSpPr>
        <p:spPr>
          <a:xfrm>
            <a:off x="11535844" y="6318338"/>
            <a:ext cx="279400" cy="264159"/>
          </a:xfrm>
          <a:prstGeom prst="rect">
            <a:avLst/>
          </a:prstGeom>
        </p:spPr>
        <p:txBody>
          <a:bodyPr vert="horz" wrap="square" lIns="0" tIns="0" rIns="0" bIns="0" rtlCol="0">
            <a:spAutoFit/>
          </a:bodyPr>
          <a:lstStyle>
            <a:defPPr>
              <a:defRPr kern="0"/>
            </a:defPPr>
            <a:lvl1pPr>
              <a:defRPr sz="1800" b="0" i="1">
                <a:solidFill>
                  <a:srgbClr val="6F2F9F"/>
                </a:solidFill>
                <a:latin typeface="Arial"/>
                <a:cs typeface="Arial"/>
              </a:defRPr>
            </a:lvl1pPr>
          </a:lstStyle>
          <a:p>
            <a:pPr marL="38100">
              <a:lnSpc>
                <a:spcPts val="1955"/>
              </a:lnSpc>
            </a:pPr>
            <a:fld id="{81D60167-4931-47E6-BA6A-407CBD079E47}" type="slidenum">
              <a:rPr lang="fr-FR" spc="-75" smtClean="0"/>
              <a:pPr marL="38100">
                <a:lnSpc>
                  <a:spcPts val="1955"/>
                </a:lnSpc>
              </a:pPr>
              <a:t>12</a:t>
            </a:fld>
            <a:endParaRPr spc="-56" dirty="0"/>
          </a:p>
        </p:txBody>
      </p:sp>
      <p:sp>
        <p:nvSpPr>
          <p:cNvPr id="3" name="object 3"/>
          <p:cNvSpPr txBox="1"/>
          <p:nvPr/>
        </p:nvSpPr>
        <p:spPr>
          <a:xfrm>
            <a:off x="421005" y="2576992"/>
            <a:ext cx="8472436" cy="3103253"/>
          </a:xfrm>
          <a:prstGeom prst="rect">
            <a:avLst/>
          </a:prstGeom>
        </p:spPr>
        <p:txBody>
          <a:bodyPr vert="horz" wrap="square" lIns="0" tIns="10001" rIns="0" bIns="0" rtlCol="0">
            <a:spAutoFit/>
          </a:bodyPr>
          <a:lstStyle/>
          <a:p>
            <a:pPr marL="266224" indent="-256699">
              <a:spcBef>
                <a:spcPts val="79"/>
              </a:spcBef>
              <a:buClr>
                <a:srgbClr val="6F2F9F"/>
              </a:buClr>
              <a:buFont typeface="Wingdings"/>
              <a:buChar char=""/>
              <a:tabLst>
                <a:tab pos="266224" algn="l"/>
              </a:tabLst>
            </a:pPr>
            <a:r>
              <a:rPr dirty="0">
                <a:latin typeface="Calibri" panose="020F0502020204030204" pitchFamily="34" charset="0"/>
                <a:cs typeface="Calibri" panose="020F0502020204030204" pitchFamily="34" charset="0"/>
              </a:rPr>
              <a:t>La</a:t>
            </a:r>
            <a:r>
              <a:rPr spc="-41" dirty="0">
                <a:latin typeface="Calibri" panose="020F0502020204030204" pitchFamily="34" charset="0"/>
                <a:cs typeface="Calibri" panose="020F0502020204030204" pitchFamily="34" charset="0"/>
              </a:rPr>
              <a:t> </a:t>
            </a:r>
            <a:r>
              <a:rPr dirty="0">
                <a:latin typeface="Calibri" panose="020F0502020204030204" pitchFamily="34" charset="0"/>
                <a:cs typeface="Calibri" panose="020F0502020204030204" pitchFamily="34" charset="0"/>
              </a:rPr>
              <a:t>MPO</a:t>
            </a:r>
            <a:r>
              <a:rPr spc="-19" dirty="0">
                <a:latin typeface="Calibri" panose="020F0502020204030204" pitchFamily="34" charset="0"/>
                <a:cs typeface="Calibri" panose="020F0502020204030204" pitchFamily="34" charset="0"/>
              </a:rPr>
              <a:t> </a:t>
            </a:r>
            <a:r>
              <a:rPr dirty="0">
                <a:latin typeface="Calibri" panose="020F0502020204030204" pitchFamily="34" charset="0"/>
                <a:cs typeface="Calibri" panose="020F0502020204030204" pitchFamily="34" charset="0"/>
              </a:rPr>
              <a:t>permet</a:t>
            </a:r>
            <a:r>
              <a:rPr spc="-23" dirty="0">
                <a:latin typeface="Calibri" panose="020F0502020204030204" pitchFamily="34" charset="0"/>
                <a:cs typeface="Calibri" panose="020F0502020204030204" pitchFamily="34" charset="0"/>
              </a:rPr>
              <a:t> </a:t>
            </a:r>
            <a:r>
              <a:rPr dirty="0">
                <a:solidFill>
                  <a:srgbClr val="00B0F0"/>
                </a:solidFill>
                <a:latin typeface="Calibri" panose="020F0502020204030204" pitchFamily="34" charset="0"/>
                <a:cs typeface="Calibri" panose="020F0502020204030204" pitchFamily="34" charset="0"/>
              </a:rPr>
              <a:t>d’</a:t>
            </a:r>
            <a:r>
              <a:rPr b="1" dirty="0">
                <a:solidFill>
                  <a:srgbClr val="00B0F0"/>
                </a:solidFill>
                <a:latin typeface="Calibri" panose="020F0502020204030204" pitchFamily="34" charset="0"/>
                <a:cs typeface="Calibri" panose="020F0502020204030204" pitchFamily="34" charset="0"/>
              </a:rPr>
              <a:t>éviter</a:t>
            </a:r>
            <a:r>
              <a:rPr b="1" spc="-19" dirty="0">
                <a:solidFill>
                  <a:srgbClr val="00B0F0"/>
                </a:solidFill>
                <a:latin typeface="Calibri" panose="020F0502020204030204" pitchFamily="34" charset="0"/>
                <a:cs typeface="Calibri" panose="020F0502020204030204" pitchFamily="34" charset="0"/>
              </a:rPr>
              <a:t> </a:t>
            </a:r>
            <a:r>
              <a:rPr b="1" dirty="0">
                <a:solidFill>
                  <a:srgbClr val="00B0F0"/>
                </a:solidFill>
                <a:latin typeface="Calibri" panose="020F0502020204030204" pitchFamily="34" charset="0"/>
                <a:cs typeface="Calibri" panose="020F0502020204030204" pitchFamily="34" charset="0"/>
              </a:rPr>
              <a:t>les</a:t>
            </a:r>
            <a:r>
              <a:rPr b="1" spc="-19" dirty="0">
                <a:solidFill>
                  <a:srgbClr val="00B0F0"/>
                </a:solidFill>
                <a:latin typeface="Calibri" panose="020F0502020204030204" pitchFamily="34" charset="0"/>
                <a:cs typeface="Calibri" panose="020F0502020204030204" pitchFamily="34" charset="0"/>
              </a:rPr>
              <a:t> </a:t>
            </a:r>
            <a:r>
              <a:rPr b="1" dirty="0">
                <a:solidFill>
                  <a:srgbClr val="00B0F0"/>
                </a:solidFill>
                <a:latin typeface="Calibri" panose="020F0502020204030204" pitchFamily="34" charset="0"/>
                <a:cs typeface="Calibri" panose="020F0502020204030204" pitchFamily="34" charset="0"/>
              </a:rPr>
              <a:t>contentieux</a:t>
            </a:r>
            <a:r>
              <a:rPr b="1" spc="-26" dirty="0">
                <a:solidFill>
                  <a:srgbClr val="00B0F0"/>
                </a:solidFill>
                <a:latin typeface="Calibri" panose="020F0502020204030204" pitchFamily="34" charset="0"/>
                <a:cs typeface="Calibri" panose="020F0502020204030204" pitchFamily="34" charset="0"/>
              </a:rPr>
              <a:t> </a:t>
            </a:r>
            <a:r>
              <a:rPr b="1" dirty="0">
                <a:solidFill>
                  <a:srgbClr val="00B0F0"/>
                </a:solidFill>
                <a:latin typeface="Calibri" panose="020F0502020204030204" pitchFamily="34" charset="0"/>
                <a:cs typeface="Calibri" panose="020F0502020204030204" pitchFamily="34" charset="0"/>
              </a:rPr>
              <a:t>longs</a:t>
            </a:r>
            <a:r>
              <a:rPr b="1" spc="-30" dirty="0">
                <a:solidFill>
                  <a:srgbClr val="00B0F0"/>
                </a:solidFill>
                <a:latin typeface="Calibri" panose="020F0502020204030204" pitchFamily="34" charset="0"/>
                <a:cs typeface="Calibri" panose="020F0502020204030204" pitchFamily="34" charset="0"/>
              </a:rPr>
              <a:t> </a:t>
            </a:r>
            <a:r>
              <a:rPr b="1" dirty="0">
                <a:solidFill>
                  <a:srgbClr val="00B0F0"/>
                </a:solidFill>
                <a:latin typeface="Calibri" panose="020F0502020204030204" pitchFamily="34" charset="0"/>
                <a:cs typeface="Calibri" panose="020F0502020204030204" pitchFamily="34" charset="0"/>
              </a:rPr>
              <a:t>et</a:t>
            </a:r>
            <a:r>
              <a:rPr b="1" spc="-26" dirty="0">
                <a:solidFill>
                  <a:srgbClr val="00B0F0"/>
                </a:solidFill>
                <a:latin typeface="Calibri" panose="020F0502020204030204" pitchFamily="34" charset="0"/>
                <a:cs typeface="Calibri" panose="020F0502020204030204" pitchFamily="34" charset="0"/>
              </a:rPr>
              <a:t> </a:t>
            </a:r>
            <a:r>
              <a:rPr b="1" spc="-8" dirty="0">
                <a:solidFill>
                  <a:srgbClr val="00B0F0"/>
                </a:solidFill>
                <a:latin typeface="Calibri" panose="020F0502020204030204" pitchFamily="34" charset="0"/>
                <a:cs typeface="Calibri" panose="020F0502020204030204" pitchFamily="34" charset="0"/>
              </a:rPr>
              <a:t>coûteux.</a:t>
            </a:r>
            <a:endParaRPr dirty="0">
              <a:solidFill>
                <a:srgbClr val="00B0F0"/>
              </a:solidFill>
              <a:latin typeface="Calibri" panose="020F0502020204030204" pitchFamily="34" charset="0"/>
              <a:cs typeface="Calibri" panose="020F0502020204030204" pitchFamily="34" charset="0"/>
            </a:endParaRPr>
          </a:p>
          <a:p>
            <a:pPr marL="266224" indent="-256699">
              <a:spcBef>
                <a:spcPts val="1800"/>
              </a:spcBef>
              <a:buClr>
                <a:srgbClr val="6F2F9F"/>
              </a:buClr>
              <a:buFont typeface="Wingdings"/>
              <a:buChar char=""/>
              <a:tabLst>
                <a:tab pos="266224" algn="l"/>
              </a:tabLst>
            </a:pPr>
            <a:r>
              <a:rPr dirty="0">
                <a:latin typeface="Calibri" panose="020F0502020204030204" pitchFamily="34" charset="0"/>
                <a:cs typeface="Calibri" panose="020F0502020204030204" pitchFamily="34" charset="0"/>
              </a:rPr>
              <a:t>La</a:t>
            </a:r>
            <a:r>
              <a:rPr spc="-41" dirty="0">
                <a:latin typeface="Calibri" panose="020F0502020204030204" pitchFamily="34" charset="0"/>
                <a:cs typeface="Calibri" panose="020F0502020204030204" pitchFamily="34" charset="0"/>
              </a:rPr>
              <a:t> </a:t>
            </a:r>
            <a:r>
              <a:rPr dirty="0">
                <a:latin typeface="Calibri" panose="020F0502020204030204" pitchFamily="34" charset="0"/>
                <a:cs typeface="Calibri" panose="020F0502020204030204" pitchFamily="34" charset="0"/>
              </a:rPr>
              <a:t>MPO</a:t>
            </a:r>
            <a:r>
              <a:rPr spc="-19" dirty="0">
                <a:latin typeface="Calibri" panose="020F0502020204030204" pitchFamily="34" charset="0"/>
                <a:cs typeface="Calibri" panose="020F0502020204030204" pitchFamily="34" charset="0"/>
              </a:rPr>
              <a:t> </a:t>
            </a:r>
            <a:r>
              <a:rPr dirty="0">
                <a:latin typeface="Calibri" panose="020F0502020204030204" pitchFamily="34" charset="0"/>
                <a:cs typeface="Calibri" panose="020F0502020204030204" pitchFamily="34" charset="0"/>
              </a:rPr>
              <a:t>permet</a:t>
            </a:r>
            <a:r>
              <a:rPr spc="-23" dirty="0">
                <a:latin typeface="Calibri" panose="020F0502020204030204" pitchFamily="34" charset="0"/>
                <a:cs typeface="Calibri" panose="020F0502020204030204" pitchFamily="34" charset="0"/>
              </a:rPr>
              <a:t> </a:t>
            </a:r>
            <a:r>
              <a:rPr dirty="0">
                <a:solidFill>
                  <a:srgbClr val="00B0F0"/>
                </a:solidFill>
                <a:latin typeface="Calibri" panose="020F0502020204030204" pitchFamily="34" charset="0"/>
                <a:cs typeface="Calibri" panose="020F0502020204030204" pitchFamily="34" charset="0"/>
              </a:rPr>
              <a:t>d’</a:t>
            </a:r>
            <a:r>
              <a:rPr b="1" dirty="0">
                <a:solidFill>
                  <a:srgbClr val="00B0F0"/>
                </a:solidFill>
                <a:latin typeface="Calibri" panose="020F0502020204030204" pitchFamily="34" charset="0"/>
                <a:cs typeface="Calibri" panose="020F0502020204030204" pitchFamily="34" charset="0"/>
              </a:rPr>
              <a:t>être</a:t>
            </a:r>
            <a:r>
              <a:rPr b="1" spc="-11" dirty="0">
                <a:solidFill>
                  <a:srgbClr val="00B0F0"/>
                </a:solidFill>
                <a:latin typeface="Calibri" panose="020F0502020204030204" pitchFamily="34" charset="0"/>
                <a:cs typeface="Calibri" panose="020F0502020204030204" pitchFamily="34" charset="0"/>
              </a:rPr>
              <a:t> </a:t>
            </a:r>
            <a:r>
              <a:rPr b="1" dirty="0">
                <a:solidFill>
                  <a:srgbClr val="00B0F0"/>
                </a:solidFill>
                <a:latin typeface="Calibri" panose="020F0502020204030204" pitchFamily="34" charset="0"/>
                <a:cs typeface="Calibri" panose="020F0502020204030204" pitchFamily="34" charset="0"/>
              </a:rPr>
              <a:t>acteur</a:t>
            </a:r>
            <a:r>
              <a:rPr b="1" spc="-30" dirty="0">
                <a:solidFill>
                  <a:srgbClr val="00B0F0"/>
                </a:solidFill>
                <a:latin typeface="Calibri" panose="020F0502020204030204" pitchFamily="34" charset="0"/>
                <a:cs typeface="Calibri" panose="020F0502020204030204" pitchFamily="34" charset="0"/>
              </a:rPr>
              <a:t> </a:t>
            </a:r>
            <a:r>
              <a:rPr b="1" dirty="0">
                <a:solidFill>
                  <a:srgbClr val="00B0F0"/>
                </a:solidFill>
                <a:latin typeface="Calibri" panose="020F0502020204030204" pitchFamily="34" charset="0"/>
                <a:cs typeface="Calibri" panose="020F0502020204030204" pitchFamily="34" charset="0"/>
              </a:rPr>
              <a:t>de</a:t>
            </a:r>
            <a:r>
              <a:rPr b="1" spc="-19" dirty="0">
                <a:solidFill>
                  <a:srgbClr val="00B0F0"/>
                </a:solidFill>
                <a:latin typeface="Calibri" panose="020F0502020204030204" pitchFamily="34" charset="0"/>
                <a:cs typeface="Calibri" panose="020F0502020204030204" pitchFamily="34" charset="0"/>
              </a:rPr>
              <a:t> </a:t>
            </a:r>
            <a:r>
              <a:rPr b="1" dirty="0">
                <a:solidFill>
                  <a:srgbClr val="00B0F0"/>
                </a:solidFill>
                <a:latin typeface="Calibri" panose="020F0502020204030204" pitchFamily="34" charset="0"/>
                <a:cs typeface="Calibri" panose="020F0502020204030204" pitchFamily="34" charset="0"/>
              </a:rPr>
              <a:t>sa</a:t>
            </a:r>
            <a:r>
              <a:rPr b="1" spc="-34" dirty="0">
                <a:solidFill>
                  <a:srgbClr val="00B0F0"/>
                </a:solidFill>
                <a:latin typeface="Calibri" panose="020F0502020204030204" pitchFamily="34" charset="0"/>
                <a:cs typeface="Calibri" panose="020F0502020204030204" pitchFamily="34" charset="0"/>
              </a:rPr>
              <a:t> </a:t>
            </a:r>
            <a:r>
              <a:rPr b="1" dirty="0">
                <a:solidFill>
                  <a:srgbClr val="00B0F0"/>
                </a:solidFill>
                <a:latin typeface="Calibri" panose="020F0502020204030204" pitchFamily="34" charset="0"/>
                <a:cs typeface="Calibri" panose="020F0502020204030204" pitchFamily="34" charset="0"/>
              </a:rPr>
              <a:t>propre</a:t>
            </a:r>
            <a:r>
              <a:rPr b="1" spc="-26" dirty="0">
                <a:solidFill>
                  <a:srgbClr val="00B0F0"/>
                </a:solidFill>
                <a:latin typeface="Calibri" panose="020F0502020204030204" pitchFamily="34" charset="0"/>
                <a:cs typeface="Calibri" panose="020F0502020204030204" pitchFamily="34" charset="0"/>
              </a:rPr>
              <a:t> </a:t>
            </a:r>
            <a:r>
              <a:rPr b="1" dirty="0">
                <a:solidFill>
                  <a:srgbClr val="00B0F0"/>
                </a:solidFill>
                <a:latin typeface="Calibri" panose="020F0502020204030204" pitchFamily="34" charset="0"/>
                <a:cs typeface="Calibri" panose="020F0502020204030204" pitchFamily="34" charset="0"/>
              </a:rPr>
              <a:t>solution</a:t>
            </a:r>
            <a:r>
              <a:rPr b="1" spc="-34" dirty="0">
                <a:solidFill>
                  <a:srgbClr val="00B0F0"/>
                </a:solidFill>
                <a:latin typeface="Calibri" panose="020F0502020204030204" pitchFamily="34" charset="0"/>
                <a:cs typeface="Calibri" panose="020F0502020204030204" pitchFamily="34" charset="0"/>
              </a:rPr>
              <a:t> </a:t>
            </a:r>
            <a:r>
              <a:rPr b="1" dirty="0">
                <a:solidFill>
                  <a:srgbClr val="00B0F0"/>
                </a:solidFill>
                <a:latin typeface="Calibri" panose="020F0502020204030204" pitchFamily="34" charset="0"/>
                <a:cs typeface="Calibri" panose="020F0502020204030204" pitchFamily="34" charset="0"/>
              </a:rPr>
              <a:t>dans</a:t>
            </a:r>
            <a:r>
              <a:rPr b="1" spc="-38" dirty="0">
                <a:solidFill>
                  <a:srgbClr val="00B0F0"/>
                </a:solidFill>
                <a:latin typeface="Calibri" panose="020F0502020204030204" pitchFamily="34" charset="0"/>
                <a:cs typeface="Calibri" panose="020F0502020204030204" pitchFamily="34" charset="0"/>
              </a:rPr>
              <a:t> </a:t>
            </a:r>
            <a:r>
              <a:rPr b="1" dirty="0">
                <a:solidFill>
                  <a:srgbClr val="00B0F0"/>
                </a:solidFill>
                <a:latin typeface="Calibri" panose="020F0502020204030204" pitchFamily="34" charset="0"/>
                <a:cs typeface="Calibri" panose="020F0502020204030204" pitchFamily="34" charset="0"/>
              </a:rPr>
              <a:t>un</a:t>
            </a:r>
            <a:r>
              <a:rPr b="1" spc="-26" dirty="0">
                <a:solidFill>
                  <a:srgbClr val="00B0F0"/>
                </a:solidFill>
                <a:latin typeface="Calibri" panose="020F0502020204030204" pitchFamily="34" charset="0"/>
                <a:cs typeface="Calibri" panose="020F0502020204030204" pitchFamily="34" charset="0"/>
              </a:rPr>
              <a:t> </a:t>
            </a:r>
            <a:r>
              <a:rPr b="1" dirty="0">
                <a:solidFill>
                  <a:srgbClr val="00B0F0"/>
                </a:solidFill>
                <a:latin typeface="Calibri" panose="020F0502020204030204" pitchFamily="34" charset="0"/>
                <a:cs typeface="Calibri" panose="020F0502020204030204" pitchFamily="34" charset="0"/>
              </a:rPr>
              <a:t>cadre</a:t>
            </a:r>
            <a:r>
              <a:rPr b="1" spc="-19" dirty="0">
                <a:solidFill>
                  <a:srgbClr val="00B0F0"/>
                </a:solidFill>
                <a:latin typeface="Calibri" panose="020F0502020204030204" pitchFamily="34" charset="0"/>
                <a:cs typeface="Calibri" panose="020F0502020204030204" pitchFamily="34" charset="0"/>
              </a:rPr>
              <a:t> </a:t>
            </a:r>
            <a:r>
              <a:rPr b="1" dirty="0">
                <a:solidFill>
                  <a:srgbClr val="00B0F0"/>
                </a:solidFill>
                <a:latin typeface="Calibri" panose="020F0502020204030204" pitchFamily="34" charset="0"/>
                <a:cs typeface="Calibri" panose="020F0502020204030204" pitchFamily="34" charset="0"/>
              </a:rPr>
              <a:t>souple</a:t>
            </a:r>
            <a:r>
              <a:rPr b="1" spc="-26" dirty="0">
                <a:solidFill>
                  <a:srgbClr val="00B0F0"/>
                </a:solidFill>
                <a:latin typeface="Calibri" panose="020F0502020204030204" pitchFamily="34" charset="0"/>
                <a:cs typeface="Calibri" panose="020F0502020204030204" pitchFamily="34" charset="0"/>
              </a:rPr>
              <a:t> </a:t>
            </a:r>
            <a:r>
              <a:rPr b="1" dirty="0">
                <a:solidFill>
                  <a:srgbClr val="00B0F0"/>
                </a:solidFill>
                <a:latin typeface="Calibri" panose="020F0502020204030204" pitchFamily="34" charset="0"/>
                <a:cs typeface="Calibri" panose="020F0502020204030204" pitchFamily="34" charset="0"/>
              </a:rPr>
              <a:t>et</a:t>
            </a:r>
            <a:r>
              <a:rPr b="1" spc="-26" dirty="0">
                <a:solidFill>
                  <a:srgbClr val="00B0F0"/>
                </a:solidFill>
                <a:latin typeface="Calibri" panose="020F0502020204030204" pitchFamily="34" charset="0"/>
                <a:cs typeface="Calibri" panose="020F0502020204030204" pitchFamily="34" charset="0"/>
              </a:rPr>
              <a:t> </a:t>
            </a:r>
            <a:r>
              <a:rPr b="1" spc="-8" dirty="0">
                <a:solidFill>
                  <a:srgbClr val="00B0F0"/>
                </a:solidFill>
                <a:latin typeface="Calibri" panose="020F0502020204030204" pitchFamily="34" charset="0"/>
                <a:cs typeface="Calibri" panose="020F0502020204030204" pitchFamily="34" charset="0"/>
              </a:rPr>
              <a:t>rapide.</a:t>
            </a:r>
            <a:endParaRPr dirty="0">
              <a:solidFill>
                <a:srgbClr val="00B0F0"/>
              </a:solidFill>
              <a:latin typeface="Calibri" panose="020F0502020204030204" pitchFamily="34" charset="0"/>
              <a:cs typeface="Calibri" panose="020F0502020204030204" pitchFamily="34" charset="0"/>
            </a:endParaRPr>
          </a:p>
          <a:p>
            <a:pPr marL="266224" marR="3810" indent="-257175">
              <a:spcBef>
                <a:spcPts val="1800"/>
              </a:spcBef>
              <a:buClr>
                <a:srgbClr val="6F2F9F"/>
              </a:buClr>
              <a:buFont typeface="Wingdings"/>
              <a:buChar char=""/>
              <a:tabLst>
                <a:tab pos="266224" algn="l"/>
              </a:tabLst>
            </a:pPr>
            <a:r>
              <a:rPr dirty="0">
                <a:latin typeface="Calibri" panose="020F0502020204030204" pitchFamily="34" charset="0"/>
                <a:cs typeface="Calibri" panose="020F0502020204030204" pitchFamily="34" charset="0"/>
              </a:rPr>
              <a:t>La</a:t>
            </a:r>
            <a:r>
              <a:rPr spc="229" dirty="0">
                <a:latin typeface="Calibri" panose="020F0502020204030204" pitchFamily="34" charset="0"/>
                <a:cs typeface="Calibri" panose="020F0502020204030204" pitchFamily="34" charset="0"/>
              </a:rPr>
              <a:t> </a:t>
            </a:r>
            <a:r>
              <a:rPr dirty="0">
                <a:latin typeface="Calibri" panose="020F0502020204030204" pitchFamily="34" charset="0"/>
                <a:cs typeface="Calibri" panose="020F0502020204030204" pitchFamily="34" charset="0"/>
              </a:rPr>
              <a:t>MPO</a:t>
            </a:r>
            <a:r>
              <a:rPr spc="229" dirty="0">
                <a:latin typeface="Calibri" panose="020F0502020204030204" pitchFamily="34" charset="0"/>
                <a:cs typeface="Calibri" panose="020F0502020204030204" pitchFamily="34" charset="0"/>
              </a:rPr>
              <a:t> </a:t>
            </a:r>
            <a:r>
              <a:rPr dirty="0">
                <a:latin typeface="Calibri" panose="020F0502020204030204" pitchFamily="34" charset="0"/>
                <a:cs typeface="Calibri" panose="020F0502020204030204" pitchFamily="34" charset="0"/>
              </a:rPr>
              <a:t>repose</a:t>
            </a:r>
            <a:r>
              <a:rPr spc="225" dirty="0">
                <a:latin typeface="Calibri" panose="020F0502020204030204" pitchFamily="34" charset="0"/>
                <a:cs typeface="Calibri" panose="020F0502020204030204" pitchFamily="34" charset="0"/>
              </a:rPr>
              <a:t> </a:t>
            </a:r>
            <a:r>
              <a:rPr dirty="0">
                <a:latin typeface="Calibri" panose="020F0502020204030204" pitchFamily="34" charset="0"/>
                <a:cs typeface="Calibri" panose="020F0502020204030204" pitchFamily="34" charset="0"/>
              </a:rPr>
              <a:t>sur</a:t>
            </a:r>
            <a:r>
              <a:rPr spc="229" dirty="0">
                <a:latin typeface="Calibri" panose="020F0502020204030204" pitchFamily="34" charset="0"/>
                <a:cs typeface="Calibri" panose="020F0502020204030204" pitchFamily="34" charset="0"/>
              </a:rPr>
              <a:t> </a:t>
            </a:r>
            <a:r>
              <a:rPr dirty="0">
                <a:latin typeface="Calibri" panose="020F0502020204030204" pitchFamily="34" charset="0"/>
                <a:cs typeface="Calibri" panose="020F0502020204030204" pitchFamily="34" charset="0"/>
              </a:rPr>
              <a:t>le</a:t>
            </a:r>
            <a:r>
              <a:rPr spc="225" dirty="0">
                <a:latin typeface="Calibri" panose="020F0502020204030204" pitchFamily="34" charset="0"/>
                <a:cs typeface="Calibri" panose="020F0502020204030204" pitchFamily="34" charset="0"/>
              </a:rPr>
              <a:t> </a:t>
            </a:r>
            <a:r>
              <a:rPr b="1" dirty="0">
                <a:solidFill>
                  <a:srgbClr val="00B0F0"/>
                </a:solidFill>
                <a:latin typeface="Calibri" panose="020F0502020204030204" pitchFamily="34" charset="0"/>
                <a:cs typeface="Calibri" panose="020F0502020204030204" pitchFamily="34" charset="0"/>
              </a:rPr>
              <a:t>libre</a:t>
            </a:r>
            <a:r>
              <a:rPr b="1" spc="221" dirty="0">
                <a:solidFill>
                  <a:srgbClr val="00B0F0"/>
                </a:solidFill>
                <a:latin typeface="Calibri" panose="020F0502020204030204" pitchFamily="34" charset="0"/>
                <a:cs typeface="Calibri" panose="020F0502020204030204" pitchFamily="34" charset="0"/>
              </a:rPr>
              <a:t> </a:t>
            </a:r>
            <a:r>
              <a:rPr b="1" dirty="0">
                <a:solidFill>
                  <a:srgbClr val="00B0F0"/>
                </a:solidFill>
                <a:latin typeface="Calibri" panose="020F0502020204030204" pitchFamily="34" charset="0"/>
                <a:cs typeface="Calibri" panose="020F0502020204030204" pitchFamily="34" charset="0"/>
              </a:rPr>
              <a:t>consentement</a:t>
            </a:r>
            <a:r>
              <a:rPr b="1" spc="221" dirty="0">
                <a:solidFill>
                  <a:srgbClr val="00B0F0"/>
                </a:solidFill>
                <a:latin typeface="Calibri" panose="020F0502020204030204" pitchFamily="34" charset="0"/>
                <a:cs typeface="Calibri" panose="020F0502020204030204" pitchFamily="34" charset="0"/>
              </a:rPr>
              <a:t> </a:t>
            </a:r>
            <a:r>
              <a:rPr b="1" dirty="0">
                <a:solidFill>
                  <a:srgbClr val="00B0F0"/>
                </a:solidFill>
                <a:latin typeface="Calibri" panose="020F0502020204030204" pitchFamily="34" charset="0"/>
                <a:cs typeface="Calibri" panose="020F0502020204030204" pitchFamily="34" charset="0"/>
              </a:rPr>
              <a:t>des</a:t>
            </a:r>
            <a:r>
              <a:rPr b="1" spc="221" dirty="0">
                <a:solidFill>
                  <a:srgbClr val="00B0F0"/>
                </a:solidFill>
                <a:latin typeface="Calibri" panose="020F0502020204030204" pitchFamily="34" charset="0"/>
                <a:cs typeface="Calibri" panose="020F0502020204030204" pitchFamily="34" charset="0"/>
              </a:rPr>
              <a:t> </a:t>
            </a:r>
            <a:r>
              <a:rPr b="1" dirty="0">
                <a:solidFill>
                  <a:srgbClr val="00B0F0"/>
                </a:solidFill>
                <a:latin typeface="Calibri" panose="020F0502020204030204" pitchFamily="34" charset="0"/>
                <a:cs typeface="Calibri" panose="020F0502020204030204" pitchFamily="34" charset="0"/>
              </a:rPr>
              <a:t>parties,</a:t>
            </a:r>
            <a:r>
              <a:rPr b="1" spc="221" dirty="0">
                <a:solidFill>
                  <a:srgbClr val="00B0F0"/>
                </a:solidFill>
                <a:latin typeface="Calibri" panose="020F0502020204030204" pitchFamily="34" charset="0"/>
                <a:cs typeface="Calibri" panose="020F0502020204030204" pitchFamily="34" charset="0"/>
              </a:rPr>
              <a:t> </a:t>
            </a:r>
            <a:r>
              <a:rPr b="1" dirty="0">
                <a:solidFill>
                  <a:srgbClr val="00B0F0"/>
                </a:solidFill>
                <a:latin typeface="Calibri" panose="020F0502020204030204" pitchFamily="34" charset="0"/>
                <a:cs typeface="Calibri" panose="020F0502020204030204" pitchFamily="34" charset="0"/>
              </a:rPr>
              <a:t>chacun</a:t>
            </a:r>
            <a:r>
              <a:rPr b="1" spc="214" dirty="0">
                <a:solidFill>
                  <a:srgbClr val="00B0F0"/>
                </a:solidFill>
                <a:latin typeface="Calibri" panose="020F0502020204030204" pitchFamily="34" charset="0"/>
                <a:cs typeface="Calibri" panose="020F0502020204030204" pitchFamily="34" charset="0"/>
              </a:rPr>
              <a:t> </a:t>
            </a:r>
            <a:r>
              <a:rPr b="1" dirty="0">
                <a:solidFill>
                  <a:srgbClr val="00B0F0"/>
                </a:solidFill>
                <a:latin typeface="Calibri" panose="020F0502020204030204" pitchFamily="34" charset="0"/>
                <a:cs typeface="Calibri" panose="020F0502020204030204" pitchFamily="34" charset="0"/>
              </a:rPr>
              <a:t>peut</a:t>
            </a:r>
            <a:r>
              <a:rPr b="1" spc="221" dirty="0">
                <a:solidFill>
                  <a:srgbClr val="00B0F0"/>
                </a:solidFill>
                <a:latin typeface="Calibri" panose="020F0502020204030204" pitchFamily="34" charset="0"/>
                <a:cs typeface="Calibri" panose="020F0502020204030204" pitchFamily="34" charset="0"/>
              </a:rPr>
              <a:t> </a:t>
            </a:r>
            <a:r>
              <a:rPr b="1" dirty="0">
                <a:solidFill>
                  <a:srgbClr val="00B0F0"/>
                </a:solidFill>
                <a:latin typeface="Calibri" panose="020F0502020204030204" pitchFamily="34" charset="0"/>
                <a:cs typeface="Calibri" panose="020F0502020204030204" pitchFamily="34" charset="0"/>
              </a:rPr>
              <a:t>y</a:t>
            </a:r>
            <a:r>
              <a:rPr b="1" spc="214" dirty="0">
                <a:solidFill>
                  <a:srgbClr val="00B0F0"/>
                </a:solidFill>
                <a:latin typeface="Calibri" panose="020F0502020204030204" pitchFamily="34" charset="0"/>
                <a:cs typeface="Calibri" panose="020F0502020204030204" pitchFamily="34" charset="0"/>
              </a:rPr>
              <a:t> </a:t>
            </a:r>
            <a:r>
              <a:rPr b="1" dirty="0">
                <a:solidFill>
                  <a:srgbClr val="00B0F0"/>
                </a:solidFill>
                <a:latin typeface="Calibri" panose="020F0502020204030204" pitchFamily="34" charset="0"/>
                <a:cs typeface="Calibri" panose="020F0502020204030204" pitchFamily="34" charset="0"/>
              </a:rPr>
              <a:t>mettre</a:t>
            </a:r>
            <a:r>
              <a:rPr b="1" spc="225" dirty="0">
                <a:solidFill>
                  <a:srgbClr val="00B0F0"/>
                </a:solidFill>
                <a:latin typeface="Calibri" panose="020F0502020204030204" pitchFamily="34" charset="0"/>
                <a:cs typeface="Calibri" panose="020F0502020204030204" pitchFamily="34" charset="0"/>
              </a:rPr>
              <a:t> </a:t>
            </a:r>
            <a:r>
              <a:rPr b="1" dirty="0">
                <a:solidFill>
                  <a:srgbClr val="00B0F0"/>
                </a:solidFill>
                <a:latin typeface="Calibri" panose="020F0502020204030204" pitchFamily="34" charset="0"/>
                <a:cs typeface="Calibri" panose="020F0502020204030204" pitchFamily="34" charset="0"/>
              </a:rPr>
              <a:t>fin</a:t>
            </a:r>
            <a:r>
              <a:rPr b="1" spc="221" dirty="0">
                <a:solidFill>
                  <a:srgbClr val="00B0F0"/>
                </a:solidFill>
                <a:latin typeface="Calibri" panose="020F0502020204030204" pitchFamily="34" charset="0"/>
                <a:cs typeface="Calibri" panose="020F0502020204030204" pitchFamily="34" charset="0"/>
              </a:rPr>
              <a:t> </a:t>
            </a:r>
            <a:r>
              <a:rPr b="1" dirty="0">
                <a:solidFill>
                  <a:srgbClr val="00B0F0"/>
                </a:solidFill>
                <a:latin typeface="Calibri" panose="020F0502020204030204" pitchFamily="34" charset="0"/>
                <a:cs typeface="Calibri" panose="020F0502020204030204" pitchFamily="34" charset="0"/>
              </a:rPr>
              <a:t>à</a:t>
            </a:r>
            <a:r>
              <a:rPr b="1" spc="225" dirty="0">
                <a:solidFill>
                  <a:srgbClr val="00B0F0"/>
                </a:solidFill>
                <a:latin typeface="Calibri" panose="020F0502020204030204" pitchFamily="34" charset="0"/>
                <a:cs typeface="Calibri" panose="020F0502020204030204" pitchFamily="34" charset="0"/>
              </a:rPr>
              <a:t> </a:t>
            </a:r>
            <a:r>
              <a:rPr b="1" spc="-15" dirty="0">
                <a:solidFill>
                  <a:srgbClr val="00B0F0"/>
                </a:solidFill>
                <a:latin typeface="Calibri" panose="020F0502020204030204" pitchFamily="34" charset="0"/>
                <a:cs typeface="Calibri" panose="020F0502020204030204" pitchFamily="34" charset="0"/>
              </a:rPr>
              <a:t>tout </a:t>
            </a:r>
            <a:r>
              <a:rPr b="1" spc="-8" dirty="0">
                <a:solidFill>
                  <a:srgbClr val="00B0F0"/>
                </a:solidFill>
                <a:latin typeface="Calibri" panose="020F0502020204030204" pitchFamily="34" charset="0"/>
                <a:cs typeface="Calibri" panose="020F0502020204030204" pitchFamily="34" charset="0"/>
              </a:rPr>
              <a:t>moment.</a:t>
            </a:r>
            <a:endParaRPr dirty="0">
              <a:solidFill>
                <a:srgbClr val="00B0F0"/>
              </a:solidFill>
              <a:latin typeface="Calibri" panose="020F0502020204030204" pitchFamily="34" charset="0"/>
              <a:cs typeface="Calibri" panose="020F0502020204030204" pitchFamily="34" charset="0"/>
            </a:endParaRPr>
          </a:p>
          <a:p>
            <a:pPr marL="266224" indent="-256699">
              <a:spcBef>
                <a:spcPts val="1796"/>
              </a:spcBef>
              <a:buClr>
                <a:srgbClr val="6F2F9F"/>
              </a:buClr>
              <a:buFont typeface="Wingdings"/>
              <a:buChar char=""/>
              <a:tabLst>
                <a:tab pos="266224" algn="l"/>
              </a:tabLst>
            </a:pPr>
            <a:r>
              <a:rPr dirty="0">
                <a:latin typeface="Calibri" panose="020F0502020204030204" pitchFamily="34" charset="0"/>
                <a:cs typeface="Calibri" panose="020F0502020204030204" pitchFamily="34" charset="0"/>
              </a:rPr>
              <a:t>La</a:t>
            </a:r>
            <a:r>
              <a:rPr spc="-34" dirty="0">
                <a:latin typeface="Calibri" panose="020F0502020204030204" pitchFamily="34" charset="0"/>
                <a:cs typeface="Calibri" panose="020F0502020204030204" pitchFamily="34" charset="0"/>
              </a:rPr>
              <a:t> </a:t>
            </a:r>
            <a:r>
              <a:rPr dirty="0">
                <a:latin typeface="Calibri" panose="020F0502020204030204" pitchFamily="34" charset="0"/>
                <a:cs typeface="Calibri" panose="020F0502020204030204" pitchFamily="34" charset="0"/>
              </a:rPr>
              <a:t>MPO</a:t>
            </a:r>
            <a:r>
              <a:rPr spc="-19" dirty="0">
                <a:latin typeface="Calibri" panose="020F0502020204030204" pitchFamily="34" charset="0"/>
                <a:cs typeface="Calibri" panose="020F0502020204030204" pitchFamily="34" charset="0"/>
              </a:rPr>
              <a:t> </a:t>
            </a:r>
            <a:r>
              <a:rPr dirty="0">
                <a:latin typeface="Calibri" panose="020F0502020204030204" pitchFamily="34" charset="0"/>
                <a:cs typeface="Calibri" panose="020F0502020204030204" pitchFamily="34" charset="0"/>
              </a:rPr>
              <a:t>est</a:t>
            </a:r>
            <a:r>
              <a:rPr spc="-26" dirty="0">
                <a:latin typeface="Calibri" panose="020F0502020204030204" pitchFamily="34" charset="0"/>
                <a:cs typeface="Calibri" panose="020F0502020204030204" pitchFamily="34" charset="0"/>
              </a:rPr>
              <a:t> </a:t>
            </a:r>
            <a:r>
              <a:rPr b="1" dirty="0">
                <a:solidFill>
                  <a:srgbClr val="00B0F0"/>
                </a:solidFill>
                <a:latin typeface="Calibri" panose="020F0502020204030204" pitchFamily="34" charset="0"/>
                <a:cs typeface="Calibri" panose="020F0502020204030204" pitchFamily="34" charset="0"/>
              </a:rPr>
              <a:t>gratuite</a:t>
            </a:r>
            <a:r>
              <a:rPr b="1" spc="-23" dirty="0">
                <a:solidFill>
                  <a:srgbClr val="00B0F0"/>
                </a:solidFill>
                <a:latin typeface="Calibri" panose="020F0502020204030204" pitchFamily="34" charset="0"/>
                <a:cs typeface="Calibri" panose="020F0502020204030204" pitchFamily="34" charset="0"/>
              </a:rPr>
              <a:t> </a:t>
            </a:r>
            <a:r>
              <a:rPr b="1" dirty="0">
                <a:solidFill>
                  <a:srgbClr val="00B0F0"/>
                </a:solidFill>
                <a:latin typeface="Calibri" panose="020F0502020204030204" pitchFamily="34" charset="0"/>
                <a:cs typeface="Calibri" panose="020F0502020204030204" pitchFamily="34" charset="0"/>
              </a:rPr>
              <a:t>pour</a:t>
            </a:r>
            <a:r>
              <a:rPr b="1" spc="-26" dirty="0">
                <a:solidFill>
                  <a:srgbClr val="00B0F0"/>
                </a:solidFill>
                <a:latin typeface="Calibri" panose="020F0502020204030204" pitchFamily="34" charset="0"/>
                <a:cs typeface="Calibri" panose="020F0502020204030204" pitchFamily="34" charset="0"/>
              </a:rPr>
              <a:t> </a:t>
            </a:r>
            <a:r>
              <a:rPr b="1" dirty="0">
                <a:solidFill>
                  <a:srgbClr val="00B0F0"/>
                </a:solidFill>
                <a:latin typeface="Calibri" panose="020F0502020204030204" pitchFamily="34" charset="0"/>
                <a:cs typeface="Calibri" panose="020F0502020204030204" pitchFamily="34" charset="0"/>
              </a:rPr>
              <a:t>les</a:t>
            </a:r>
            <a:r>
              <a:rPr b="1" spc="-26" dirty="0">
                <a:solidFill>
                  <a:srgbClr val="00B0F0"/>
                </a:solidFill>
                <a:latin typeface="Calibri" panose="020F0502020204030204" pitchFamily="34" charset="0"/>
                <a:cs typeface="Calibri" panose="020F0502020204030204" pitchFamily="34" charset="0"/>
              </a:rPr>
              <a:t> </a:t>
            </a:r>
            <a:r>
              <a:rPr b="1" spc="-8" dirty="0">
                <a:solidFill>
                  <a:srgbClr val="00B0F0"/>
                </a:solidFill>
                <a:latin typeface="Calibri" panose="020F0502020204030204" pitchFamily="34" charset="0"/>
                <a:cs typeface="Calibri" panose="020F0502020204030204" pitchFamily="34" charset="0"/>
              </a:rPr>
              <a:t>agents</a:t>
            </a:r>
            <a:endParaRPr dirty="0">
              <a:solidFill>
                <a:srgbClr val="00B0F0"/>
              </a:solidFill>
              <a:latin typeface="Calibri" panose="020F0502020204030204" pitchFamily="34" charset="0"/>
              <a:cs typeface="Calibri" panose="020F0502020204030204" pitchFamily="34" charset="0"/>
            </a:endParaRPr>
          </a:p>
          <a:p>
            <a:pPr marL="266224" indent="-256699">
              <a:spcBef>
                <a:spcPts val="1800"/>
              </a:spcBef>
              <a:buClr>
                <a:srgbClr val="6F2F9F"/>
              </a:buClr>
              <a:buFont typeface="Wingdings"/>
              <a:buChar char=""/>
              <a:tabLst>
                <a:tab pos="266224" algn="l"/>
              </a:tabLst>
            </a:pPr>
            <a:r>
              <a:rPr dirty="0">
                <a:latin typeface="Calibri" panose="020F0502020204030204" pitchFamily="34" charset="0"/>
                <a:cs typeface="Calibri" panose="020F0502020204030204" pitchFamily="34" charset="0"/>
              </a:rPr>
              <a:t>La</a:t>
            </a:r>
            <a:r>
              <a:rPr spc="-41" dirty="0">
                <a:latin typeface="Calibri" panose="020F0502020204030204" pitchFamily="34" charset="0"/>
                <a:cs typeface="Calibri" panose="020F0502020204030204" pitchFamily="34" charset="0"/>
              </a:rPr>
              <a:t> </a:t>
            </a:r>
            <a:r>
              <a:rPr dirty="0">
                <a:latin typeface="Calibri" panose="020F0502020204030204" pitchFamily="34" charset="0"/>
                <a:cs typeface="Calibri" panose="020F0502020204030204" pitchFamily="34" charset="0"/>
              </a:rPr>
              <a:t>MPO</a:t>
            </a:r>
            <a:r>
              <a:rPr spc="-23" dirty="0">
                <a:latin typeface="Calibri" panose="020F0502020204030204" pitchFamily="34" charset="0"/>
                <a:cs typeface="Calibri" panose="020F0502020204030204" pitchFamily="34" charset="0"/>
              </a:rPr>
              <a:t> </a:t>
            </a:r>
            <a:r>
              <a:rPr dirty="0">
                <a:latin typeface="Calibri" panose="020F0502020204030204" pitchFamily="34" charset="0"/>
                <a:cs typeface="Calibri" panose="020F0502020204030204" pitchFamily="34" charset="0"/>
              </a:rPr>
              <a:t>repose</a:t>
            </a:r>
            <a:r>
              <a:rPr spc="-19" dirty="0">
                <a:latin typeface="Calibri" panose="020F0502020204030204" pitchFamily="34" charset="0"/>
                <a:cs typeface="Calibri" panose="020F0502020204030204" pitchFamily="34" charset="0"/>
              </a:rPr>
              <a:t> </a:t>
            </a:r>
            <a:r>
              <a:rPr dirty="0">
                <a:latin typeface="Calibri" panose="020F0502020204030204" pitchFamily="34" charset="0"/>
                <a:cs typeface="Calibri" panose="020F0502020204030204" pitchFamily="34" charset="0"/>
              </a:rPr>
              <a:t>sur</a:t>
            </a:r>
            <a:r>
              <a:rPr spc="-26" dirty="0">
                <a:latin typeface="Calibri" panose="020F0502020204030204" pitchFamily="34" charset="0"/>
                <a:cs typeface="Calibri" panose="020F0502020204030204" pitchFamily="34" charset="0"/>
              </a:rPr>
              <a:t> </a:t>
            </a:r>
            <a:r>
              <a:rPr dirty="0">
                <a:latin typeface="Calibri" panose="020F0502020204030204" pitchFamily="34" charset="0"/>
                <a:cs typeface="Calibri" panose="020F0502020204030204" pitchFamily="34" charset="0"/>
              </a:rPr>
              <a:t>un</a:t>
            </a:r>
            <a:r>
              <a:rPr spc="-26" dirty="0">
                <a:latin typeface="Calibri" panose="020F0502020204030204" pitchFamily="34" charset="0"/>
                <a:cs typeface="Calibri" panose="020F0502020204030204" pitchFamily="34" charset="0"/>
              </a:rPr>
              <a:t> </a:t>
            </a:r>
            <a:r>
              <a:rPr b="1" dirty="0">
                <a:solidFill>
                  <a:srgbClr val="00B0F0"/>
                </a:solidFill>
                <a:latin typeface="Calibri" panose="020F0502020204030204" pitchFamily="34" charset="0"/>
                <a:cs typeface="Calibri" panose="020F0502020204030204" pitchFamily="34" charset="0"/>
              </a:rPr>
              <a:t>esprit</a:t>
            </a:r>
            <a:r>
              <a:rPr b="1" spc="-26" dirty="0">
                <a:solidFill>
                  <a:srgbClr val="00B0F0"/>
                </a:solidFill>
                <a:latin typeface="Calibri" panose="020F0502020204030204" pitchFamily="34" charset="0"/>
                <a:cs typeface="Calibri" panose="020F0502020204030204" pitchFamily="34" charset="0"/>
              </a:rPr>
              <a:t> </a:t>
            </a:r>
            <a:r>
              <a:rPr b="1" dirty="0">
                <a:solidFill>
                  <a:srgbClr val="00B0F0"/>
                </a:solidFill>
                <a:latin typeface="Calibri" panose="020F0502020204030204" pitchFamily="34" charset="0"/>
                <a:cs typeface="Calibri" panose="020F0502020204030204" pitchFamily="34" charset="0"/>
              </a:rPr>
              <a:t>de</a:t>
            </a:r>
            <a:r>
              <a:rPr b="1" spc="-26" dirty="0">
                <a:solidFill>
                  <a:srgbClr val="00B0F0"/>
                </a:solidFill>
                <a:latin typeface="Calibri" panose="020F0502020204030204" pitchFamily="34" charset="0"/>
                <a:cs typeface="Calibri" panose="020F0502020204030204" pitchFamily="34" charset="0"/>
              </a:rPr>
              <a:t> </a:t>
            </a:r>
            <a:r>
              <a:rPr b="1" dirty="0">
                <a:solidFill>
                  <a:srgbClr val="00B0F0"/>
                </a:solidFill>
                <a:latin typeface="Calibri" panose="020F0502020204030204" pitchFamily="34" charset="0"/>
                <a:cs typeface="Calibri" panose="020F0502020204030204" pitchFamily="34" charset="0"/>
              </a:rPr>
              <a:t>conciliation</a:t>
            </a:r>
            <a:r>
              <a:rPr b="1" spc="-38" dirty="0">
                <a:solidFill>
                  <a:srgbClr val="00B0F0"/>
                </a:solidFill>
                <a:latin typeface="Calibri" panose="020F0502020204030204" pitchFamily="34" charset="0"/>
                <a:cs typeface="Calibri" panose="020F0502020204030204" pitchFamily="34" charset="0"/>
              </a:rPr>
              <a:t> </a:t>
            </a:r>
            <a:r>
              <a:rPr b="1" dirty="0">
                <a:solidFill>
                  <a:srgbClr val="00B0F0"/>
                </a:solidFill>
                <a:latin typeface="Calibri" panose="020F0502020204030204" pitchFamily="34" charset="0"/>
                <a:cs typeface="Calibri" panose="020F0502020204030204" pitchFamily="34" charset="0"/>
              </a:rPr>
              <a:t>et</a:t>
            </a:r>
            <a:r>
              <a:rPr b="1" spc="-23" dirty="0">
                <a:solidFill>
                  <a:srgbClr val="00B0F0"/>
                </a:solidFill>
                <a:latin typeface="Calibri" panose="020F0502020204030204" pitchFamily="34" charset="0"/>
                <a:cs typeface="Calibri" panose="020F0502020204030204" pitchFamily="34" charset="0"/>
              </a:rPr>
              <a:t> </a:t>
            </a:r>
            <a:r>
              <a:rPr b="1" dirty="0">
                <a:solidFill>
                  <a:srgbClr val="00B0F0"/>
                </a:solidFill>
                <a:latin typeface="Calibri" panose="020F0502020204030204" pitchFamily="34" charset="0"/>
                <a:cs typeface="Calibri" panose="020F0502020204030204" pitchFamily="34" charset="0"/>
              </a:rPr>
              <a:t>de</a:t>
            </a:r>
            <a:r>
              <a:rPr b="1" spc="-23" dirty="0">
                <a:solidFill>
                  <a:srgbClr val="00B0F0"/>
                </a:solidFill>
                <a:latin typeface="Calibri" panose="020F0502020204030204" pitchFamily="34" charset="0"/>
                <a:cs typeface="Calibri" panose="020F0502020204030204" pitchFamily="34" charset="0"/>
              </a:rPr>
              <a:t> </a:t>
            </a:r>
            <a:r>
              <a:rPr b="1" spc="-8" dirty="0">
                <a:solidFill>
                  <a:srgbClr val="00B0F0"/>
                </a:solidFill>
                <a:latin typeface="Calibri" panose="020F0502020204030204" pitchFamily="34" charset="0"/>
                <a:cs typeface="Calibri" panose="020F0502020204030204" pitchFamily="34" charset="0"/>
              </a:rPr>
              <a:t>dialogue</a:t>
            </a:r>
            <a:endParaRPr dirty="0">
              <a:solidFill>
                <a:srgbClr val="00B0F0"/>
              </a:solidFill>
              <a:latin typeface="Calibri" panose="020F0502020204030204" pitchFamily="34" charset="0"/>
              <a:cs typeface="Calibri" panose="020F0502020204030204" pitchFamily="34" charset="0"/>
            </a:endParaRPr>
          </a:p>
          <a:p>
            <a:pPr marL="266224" indent="-256699">
              <a:spcBef>
                <a:spcPts val="1800"/>
              </a:spcBef>
              <a:buClr>
                <a:srgbClr val="6F2F9F"/>
              </a:buClr>
              <a:buFont typeface="Wingdings"/>
              <a:buChar char=""/>
              <a:tabLst>
                <a:tab pos="266224" algn="l"/>
              </a:tabLst>
            </a:pPr>
            <a:r>
              <a:rPr dirty="0">
                <a:latin typeface="Calibri" panose="020F0502020204030204" pitchFamily="34" charset="0"/>
                <a:cs typeface="Calibri" panose="020F0502020204030204" pitchFamily="34" charset="0"/>
              </a:rPr>
              <a:t>Le</a:t>
            </a:r>
            <a:r>
              <a:rPr spc="-38" dirty="0">
                <a:latin typeface="Calibri" panose="020F0502020204030204" pitchFamily="34" charset="0"/>
                <a:cs typeface="Calibri" panose="020F0502020204030204" pitchFamily="34" charset="0"/>
              </a:rPr>
              <a:t> </a:t>
            </a:r>
            <a:r>
              <a:rPr dirty="0">
                <a:latin typeface="Calibri" panose="020F0502020204030204" pitchFamily="34" charset="0"/>
                <a:cs typeface="Calibri" panose="020F0502020204030204" pitchFamily="34" charset="0"/>
              </a:rPr>
              <a:t>processus</a:t>
            </a:r>
            <a:r>
              <a:rPr spc="-19" dirty="0">
                <a:latin typeface="Calibri" panose="020F0502020204030204" pitchFamily="34" charset="0"/>
                <a:cs typeface="Calibri" panose="020F0502020204030204" pitchFamily="34" charset="0"/>
              </a:rPr>
              <a:t> </a:t>
            </a:r>
            <a:r>
              <a:rPr dirty="0">
                <a:latin typeface="Calibri" panose="020F0502020204030204" pitchFamily="34" charset="0"/>
                <a:cs typeface="Calibri" panose="020F0502020204030204" pitchFamily="34" charset="0"/>
              </a:rPr>
              <a:t>de</a:t>
            </a:r>
            <a:r>
              <a:rPr spc="-19" dirty="0">
                <a:latin typeface="Calibri" panose="020F0502020204030204" pitchFamily="34" charset="0"/>
                <a:cs typeface="Calibri" panose="020F0502020204030204" pitchFamily="34" charset="0"/>
              </a:rPr>
              <a:t> </a:t>
            </a:r>
            <a:r>
              <a:rPr dirty="0">
                <a:latin typeface="Calibri" panose="020F0502020204030204" pitchFamily="34" charset="0"/>
                <a:cs typeface="Calibri" panose="020F0502020204030204" pitchFamily="34" charset="0"/>
              </a:rPr>
              <a:t>MPO</a:t>
            </a:r>
            <a:r>
              <a:rPr spc="-30" dirty="0">
                <a:latin typeface="Calibri" panose="020F0502020204030204" pitchFamily="34" charset="0"/>
                <a:cs typeface="Calibri" panose="020F0502020204030204" pitchFamily="34" charset="0"/>
              </a:rPr>
              <a:t> </a:t>
            </a:r>
            <a:r>
              <a:rPr dirty="0">
                <a:latin typeface="Calibri" panose="020F0502020204030204" pitchFamily="34" charset="0"/>
                <a:cs typeface="Calibri" panose="020F0502020204030204" pitchFamily="34" charset="0"/>
              </a:rPr>
              <a:t>est</a:t>
            </a:r>
            <a:r>
              <a:rPr spc="-23" dirty="0">
                <a:latin typeface="Calibri" panose="020F0502020204030204" pitchFamily="34" charset="0"/>
                <a:cs typeface="Calibri" panose="020F0502020204030204" pitchFamily="34" charset="0"/>
              </a:rPr>
              <a:t> </a:t>
            </a:r>
            <a:r>
              <a:rPr b="1" spc="-8" dirty="0">
                <a:solidFill>
                  <a:srgbClr val="00B0F0"/>
                </a:solidFill>
                <a:latin typeface="Calibri" panose="020F0502020204030204" pitchFamily="34" charset="0"/>
                <a:cs typeface="Calibri" panose="020F0502020204030204" pitchFamily="34" charset="0"/>
              </a:rPr>
              <a:t>confidentiel</a:t>
            </a:r>
            <a:endParaRPr dirty="0">
              <a:solidFill>
                <a:srgbClr val="00B0F0"/>
              </a:solidFill>
              <a:latin typeface="Calibri" panose="020F0502020204030204" pitchFamily="34" charset="0"/>
              <a:cs typeface="Calibri" panose="020F0502020204030204" pitchFamily="34" charset="0"/>
            </a:endParaRPr>
          </a:p>
        </p:txBody>
      </p:sp>
      <p:sp>
        <p:nvSpPr>
          <p:cNvPr id="6" name="Titre 5">
            <a:extLst>
              <a:ext uri="{FF2B5EF4-FFF2-40B4-BE49-F238E27FC236}">
                <a16:creationId xmlns:a16="http://schemas.microsoft.com/office/drawing/2014/main" id="{604BE8CB-6130-6EEA-E495-55F986EDB5AE}"/>
              </a:ext>
            </a:extLst>
          </p:cNvPr>
          <p:cNvSpPr>
            <a:spLocks noGrp="1"/>
          </p:cNvSpPr>
          <p:nvPr>
            <p:ph type="title"/>
          </p:nvPr>
        </p:nvSpPr>
        <p:spPr>
          <a:xfrm>
            <a:off x="426085" y="1585729"/>
            <a:ext cx="8533396" cy="658960"/>
          </a:xfrm>
        </p:spPr>
        <p:txBody>
          <a:bodyPr/>
          <a:lstStyle/>
          <a:p>
            <a:r>
              <a:rPr lang="fr-FR" sz="3200" b="1" dirty="0">
                <a:solidFill>
                  <a:srgbClr val="FF0000"/>
                </a:solidFill>
              </a:rPr>
              <a:t>Les avantages de la Médiation</a:t>
            </a:r>
            <a:endParaRPr lang="fr-FR" dirty="0"/>
          </a:p>
        </p:txBody>
      </p:sp>
      <p:pic>
        <p:nvPicPr>
          <p:cNvPr id="7" name="Image 6" descr="Logo_CDG18_BS.jpg">
            <a:extLst>
              <a:ext uri="{FF2B5EF4-FFF2-40B4-BE49-F238E27FC236}">
                <a16:creationId xmlns:a16="http://schemas.microsoft.com/office/drawing/2014/main" id="{414FA499-793B-B905-B216-822A3A2F7FFA}"/>
              </a:ext>
            </a:extLst>
          </p:cNvPr>
          <p:cNvPicPr>
            <a:picLocks noChangeAspect="1"/>
          </p:cNvPicPr>
          <p:nvPr/>
        </p:nvPicPr>
        <p:blipFill>
          <a:blip r:embed="rId2"/>
          <a:stretch>
            <a:fillRect/>
          </a:stretch>
        </p:blipFill>
        <p:spPr>
          <a:xfrm>
            <a:off x="124778" y="0"/>
            <a:ext cx="1422426" cy="1443762"/>
          </a:xfrm>
          <a:prstGeom prst="rect">
            <a:avLst/>
          </a:prstGeom>
        </p:spPr>
      </p:pic>
      <p:grpSp>
        <p:nvGrpSpPr>
          <p:cNvPr id="8" name="Groupe 14">
            <a:extLst>
              <a:ext uri="{FF2B5EF4-FFF2-40B4-BE49-F238E27FC236}">
                <a16:creationId xmlns:a16="http://schemas.microsoft.com/office/drawing/2014/main" id="{E5DB2B47-6CD1-3CA2-46BB-2DA6D6A75CCB}"/>
              </a:ext>
            </a:extLst>
          </p:cNvPr>
          <p:cNvGrpSpPr>
            <a:grpSpLocks/>
          </p:cNvGrpSpPr>
          <p:nvPr/>
        </p:nvGrpSpPr>
        <p:grpSpPr bwMode="auto">
          <a:xfrm>
            <a:off x="1582764" y="239694"/>
            <a:ext cx="7661932" cy="1216962"/>
            <a:chOff x="2521302" y="4447632"/>
            <a:chExt cx="6645275" cy="2324642"/>
          </a:xfrm>
        </p:grpSpPr>
        <p:sp>
          <p:nvSpPr>
            <p:cNvPr id="9" name="Oval 2">
              <a:extLst>
                <a:ext uri="{FF2B5EF4-FFF2-40B4-BE49-F238E27FC236}">
                  <a16:creationId xmlns:a16="http://schemas.microsoft.com/office/drawing/2014/main" id="{F5B4B67A-67AE-3F01-B837-FA36A5BF894A}"/>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0" name="Rectangle 3">
              <a:extLst>
                <a:ext uri="{FF2B5EF4-FFF2-40B4-BE49-F238E27FC236}">
                  <a16:creationId xmlns:a16="http://schemas.microsoft.com/office/drawing/2014/main" id="{DD5EDA7F-CAA0-82A2-E204-2B1131017690}"/>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1" name="Text Box 4">
              <a:extLst>
                <a:ext uri="{FF2B5EF4-FFF2-40B4-BE49-F238E27FC236}">
                  <a16:creationId xmlns:a16="http://schemas.microsoft.com/office/drawing/2014/main" id="{1F15ACF3-E896-EFB0-A0ED-4D907F9E9977}"/>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12" name="Group 6">
              <a:extLst>
                <a:ext uri="{FF2B5EF4-FFF2-40B4-BE49-F238E27FC236}">
                  <a16:creationId xmlns:a16="http://schemas.microsoft.com/office/drawing/2014/main" id="{68203925-C56E-6147-A6BA-5CAAD7B49704}"/>
                </a:ext>
              </a:extLst>
            </p:cNvPr>
            <p:cNvGrpSpPr>
              <a:grpSpLocks/>
            </p:cNvGrpSpPr>
            <p:nvPr/>
          </p:nvGrpSpPr>
          <p:grpSpPr bwMode="auto">
            <a:xfrm>
              <a:off x="3957638" y="5091476"/>
              <a:ext cx="171450" cy="1165229"/>
              <a:chOff x="112099728" y="105931681"/>
              <a:chExt cx="170831" cy="1165800"/>
            </a:xfrm>
          </p:grpSpPr>
          <p:sp>
            <p:nvSpPr>
              <p:cNvPr id="17" name="Rectangle 7">
                <a:extLst>
                  <a:ext uri="{FF2B5EF4-FFF2-40B4-BE49-F238E27FC236}">
                    <a16:creationId xmlns:a16="http://schemas.microsoft.com/office/drawing/2014/main" id="{5042611F-3D19-3236-D492-DB25FD74D2F7}"/>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18" name="Rectangle 8">
                <a:extLst>
                  <a:ext uri="{FF2B5EF4-FFF2-40B4-BE49-F238E27FC236}">
                    <a16:creationId xmlns:a16="http://schemas.microsoft.com/office/drawing/2014/main" id="{FBCA35F5-3B8A-A17E-1753-013D4A0728B6}"/>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19" name="Rectangle 9">
                <a:extLst>
                  <a:ext uri="{FF2B5EF4-FFF2-40B4-BE49-F238E27FC236}">
                    <a16:creationId xmlns:a16="http://schemas.microsoft.com/office/drawing/2014/main" id="{0CB0598D-D973-3861-2175-0F90EC9A94B8}"/>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13" name="Group 10">
              <a:extLst>
                <a:ext uri="{FF2B5EF4-FFF2-40B4-BE49-F238E27FC236}">
                  <a16:creationId xmlns:a16="http://schemas.microsoft.com/office/drawing/2014/main" id="{15BC1F1E-0AFF-6188-FD91-1787C5F26E4D}"/>
                </a:ext>
              </a:extLst>
            </p:cNvPr>
            <p:cNvGrpSpPr>
              <a:grpSpLocks/>
            </p:cNvGrpSpPr>
            <p:nvPr/>
          </p:nvGrpSpPr>
          <p:grpSpPr bwMode="auto">
            <a:xfrm>
              <a:off x="8701088" y="4447632"/>
              <a:ext cx="169862" cy="1163632"/>
              <a:chOff x="116843535" y="105289350"/>
              <a:chExt cx="170420" cy="1163658"/>
            </a:xfrm>
          </p:grpSpPr>
          <p:sp>
            <p:nvSpPr>
              <p:cNvPr id="14" name="Rectangle 13">
                <a:extLst>
                  <a:ext uri="{FF2B5EF4-FFF2-40B4-BE49-F238E27FC236}">
                    <a16:creationId xmlns:a16="http://schemas.microsoft.com/office/drawing/2014/main" id="{0E393497-682C-E2FF-AB21-06C188EF032C}"/>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15" name="Rectangle 14">
                <a:extLst>
                  <a:ext uri="{FF2B5EF4-FFF2-40B4-BE49-F238E27FC236}">
                    <a16:creationId xmlns:a16="http://schemas.microsoft.com/office/drawing/2014/main" id="{B9605630-F237-EDE2-622E-9B2EB2A892BA}"/>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16" name="Rectangle 15">
                <a:extLst>
                  <a:ext uri="{FF2B5EF4-FFF2-40B4-BE49-F238E27FC236}">
                    <a16:creationId xmlns:a16="http://schemas.microsoft.com/office/drawing/2014/main" id="{101446E0-0354-9702-3123-A0844733A09C}"/>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Tree>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a:spLocks noGrp="1"/>
          </p:cNvSpPr>
          <p:nvPr>
            <p:ph type="sldNum" sz="quarter" idx="7"/>
          </p:nvPr>
        </p:nvSpPr>
        <p:spPr>
          <a:xfrm>
            <a:off x="11535844" y="6318338"/>
            <a:ext cx="279400" cy="264159"/>
          </a:xfrm>
          <a:prstGeom prst="rect">
            <a:avLst/>
          </a:prstGeom>
        </p:spPr>
        <p:txBody>
          <a:bodyPr vert="horz" wrap="square" lIns="0" tIns="0" rIns="0" bIns="0" rtlCol="0">
            <a:spAutoFit/>
          </a:bodyPr>
          <a:lstStyle>
            <a:defPPr>
              <a:defRPr kern="0"/>
            </a:defPPr>
            <a:lvl1pPr>
              <a:defRPr sz="1800" b="0" i="1">
                <a:solidFill>
                  <a:srgbClr val="6F2F9F"/>
                </a:solidFill>
                <a:latin typeface="Arial"/>
                <a:cs typeface="Arial"/>
              </a:defRPr>
            </a:lvl1pPr>
          </a:lstStyle>
          <a:p>
            <a:pPr marL="38100">
              <a:lnSpc>
                <a:spcPts val="1955"/>
              </a:lnSpc>
            </a:pPr>
            <a:fld id="{81D60167-4931-47E6-BA6A-407CBD079E47}" type="slidenum">
              <a:rPr lang="fr-FR" spc="-75" smtClean="0"/>
              <a:pPr marL="38100">
                <a:lnSpc>
                  <a:spcPts val="1955"/>
                </a:lnSpc>
              </a:pPr>
              <a:t>13</a:t>
            </a:fld>
            <a:endParaRPr spc="-56" dirty="0"/>
          </a:p>
        </p:txBody>
      </p:sp>
      <p:sp>
        <p:nvSpPr>
          <p:cNvPr id="3" name="object 3"/>
          <p:cNvSpPr txBox="1"/>
          <p:nvPr/>
        </p:nvSpPr>
        <p:spPr>
          <a:xfrm>
            <a:off x="124778" y="2590800"/>
            <a:ext cx="8778823" cy="2933976"/>
          </a:xfrm>
          <a:prstGeom prst="rect">
            <a:avLst/>
          </a:prstGeom>
        </p:spPr>
        <p:txBody>
          <a:bodyPr vert="horz" wrap="square" lIns="0" tIns="10001" rIns="0" bIns="0" rtlCol="0">
            <a:spAutoFit/>
          </a:bodyPr>
          <a:lstStyle/>
          <a:p>
            <a:pPr marL="266224" indent="-256699">
              <a:spcBef>
                <a:spcPts val="79"/>
              </a:spcBef>
              <a:buFont typeface="Wingdings"/>
              <a:buChar char=""/>
              <a:tabLst>
                <a:tab pos="266224" algn="l"/>
              </a:tabLst>
            </a:pPr>
            <a:r>
              <a:rPr sz="2000" b="1" dirty="0">
                <a:solidFill>
                  <a:srgbClr val="00B0F0"/>
                </a:solidFill>
                <a:latin typeface="Calibri" panose="020F0502020204030204" pitchFamily="34" charset="0"/>
                <a:cs typeface="Calibri" panose="020F0502020204030204" pitchFamily="34" charset="0"/>
              </a:rPr>
              <a:t>Le</a:t>
            </a:r>
            <a:r>
              <a:rPr sz="2000" b="1" spc="-11" dirty="0">
                <a:solidFill>
                  <a:srgbClr val="00B0F0"/>
                </a:solidFill>
                <a:latin typeface="Calibri" panose="020F0502020204030204" pitchFamily="34" charset="0"/>
                <a:cs typeface="Calibri" panose="020F0502020204030204" pitchFamily="34" charset="0"/>
              </a:rPr>
              <a:t> </a:t>
            </a:r>
            <a:r>
              <a:rPr sz="2000" b="1" dirty="0">
                <a:solidFill>
                  <a:srgbClr val="00B0F0"/>
                </a:solidFill>
                <a:latin typeface="Calibri" panose="020F0502020204030204" pitchFamily="34" charset="0"/>
                <a:cs typeface="Calibri" panose="020F0502020204030204" pitchFamily="34" charset="0"/>
              </a:rPr>
              <a:t>système</a:t>
            </a:r>
            <a:r>
              <a:rPr sz="2000" b="1" spc="-15" dirty="0">
                <a:solidFill>
                  <a:srgbClr val="00B0F0"/>
                </a:solidFill>
                <a:latin typeface="Calibri" panose="020F0502020204030204" pitchFamily="34" charset="0"/>
                <a:cs typeface="Calibri" panose="020F0502020204030204" pitchFamily="34" charset="0"/>
              </a:rPr>
              <a:t> </a:t>
            </a:r>
            <a:r>
              <a:rPr sz="2000" b="1" dirty="0">
                <a:solidFill>
                  <a:srgbClr val="00B0F0"/>
                </a:solidFill>
                <a:latin typeface="Calibri" panose="020F0502020204030204" pitchFamily="34" charset="0"/>
                <a:cs typeface="Calibri" panose="020F0502020204030204" pitchFamily="34" charset="0"/>
              </a:rPr>
              <a:t>de</a:t>
            </a:r>
            <a:r>
              <a:rPr sz="2000" b="1" spc="-11" dirty="0">
                <a:solidFill>
                  <a:srgbClr val="00B0F0"/>
                </a:solidFill>
                <a:latin typeface="Calibri" panose="020F0502020204030204" pitchFamily="34" charset="0"/>
                <a:cs typeface="Calibri" panose="020F0502020204030204" pitchFamily="34" charset="0"/>
              </a:rPr>
              <a:t> </a:t>
            </a:r>
            <a:r>
              <a:rPr sz="2000" b="1" dirty="0">
                <a:solidFill>
                  <a:srgbClr val="00B0F0"/>
                </a:solidFill>
                <a:latin typeface="Calibri" panose="020F0502020204030204" pitchFamily="34" charset="0"/>
                <a:cs typeface="Calibri" panose="020F0502020204030204" pitchFamily="34" charset="0"/>
              </a:rPr>
              <a:t>déport</a:t>
            </a:r>
            <a:r>
              <a:rPr sz="2000" b="1" spc="-15" dirty="0">
                <a:solidFill>
                  <a:srgbClr val="00B0F0"/>
                </a:solidFill>
                <a:latin typeface="Calibri" panose="020F0502020204030204" pitchFamily="34" charset="0"/>
                <a:cs typeface="Calibri" panose="020F0502020204030204" pitchFamily="34" charset="0"/>
              </a:rPr>
              <a:t> </a:t>
            </a:r>
            <a:r>
              <a:rPr sz="2000" b="1" dirty="0">
                <a:solidFill>
                  <a:srgbClr val="00B0F0"/>
                </a:solidFill>
                <a:latin typeface="Calibri" panose="020F0502020204030204" pitchFamily="34" charset="0"/>
                <a:cs typeface="Calibri" panose="020F0502020204030204" pitchFamily="34" charset="0"/>
              </a:rPr>
              <a:t>entre</a:t>
            </a:r>
            <a:r>
              <a:rPr sz="2000" b="1" spc="-11" dirty="0">
                <a:solidFill>
                  <a:srgbClr val="00B0F0"/>
                </a:solidFill>
                <a:latin typeface="Calibri" panose="020F0502020204030204" pitchFamily="34" charset="0"/>
                <a:cs typeface="Calibri" panose="020F0502020204030204" pitchFamily="34" charset="0"/>
              </a:rPr>
              <a:t> </a:t>
            </a:r>
            <a:r>
              <a:rPr sz="2000" b="1" dirty="0">
                <a:solidFill>
                  <a:srgbClr val="00B0F0"/>
                </a:solidFill>
                <a:latin typeface="Calibri" panose="020F0502020204030204" pitchFamily="34" charset="0"/>
                <a:cs typeface="Calibri" panose="020F0502020204030204" pitchFamily="34" charset="0"/>
              </a:rPr>
              <a:t>les</a:t>
            </a:r>
            <a:r>
              <a:rPr sz="2000" b="1" spc="-15" dirty="0">
                <a:solidFill>
                  <a:srgbClr val="00B0F0"/>
                </a:solidFill>
                <a:latin typeface="Calibri" panose="020F0502020204030204" pitchFamily="34" charset="0"/>
                <a:cs typeface="Calibri" panose="020F0502020204030204" pitchFamily="34" charset="0"/>
              </a:rPr>
              <a:t> </a:t>
            </a:r>
            <a:r>
              <a:rPr sz="2000" b="1" dirty="0">
                <a:solidFill>
                  <a:srgbClr val="00B0F0"/>
                </a:solidFill>
                <a:latin typeface="Calibri" panose="020F0502020204030204" pitchFamily="34" charset="0"/>
                <a:cs typeface="Calibri" panose="020F0502020204030204" pitchFamily="34" charset="0"/>
              </a:rPr>
              <a:t>CDG</a:t>
            </a:r>
            <a:r>
              <a:rPr sz="2000" b="1" spc="-15" dirty="0">
                <a:solidFill>
                  <a:srgbClr val="00B0F0"/>
                </a:solidFill>
                <a:latin typeface="Calibri" panose="020F0502020204030204" pitchFamily="34" charset="0"/>
                <a:cs typeface="Calibri" panose="020F0502020204030204" pitchFamily="34" charset="0"/>
              </a:rPr>
              <a:t> </a:t>
            </a:r>
            <a:r>
              <a:rPr sz="2000" b="1" dirty="0">
                <a:solidFill>
                  <a:srgbClr val="00B0F0"/>
                </a:solidFill>
                <a:latin typeface="Calibri" panose="020F0502020204030204" pitchFamily="34" charset="0"/>
                <a:cs typeface="Calibri" panose="020F0502020204030204" pitchFamily="34" charset="0"/>
              </a:rPr>
              <a:t>de</a:t>
            </a:r>
            <a:r>
              <a:rPr sz="2000" b="1" spc="-8" dirty="0">
                <a:solidFill>
                  <a:srgbClr val="00B0F0"/>
                </a:solidFill>
                <a:latin typeface="Calibri" panose="020F0502020204030204" pitchFamily="34" charset="0"/>
                <a:cs typeface="Calibri" panose="020F0502020204030204" pitchFamily="34" charset="0"/>
              </a:rPr>
              <a:t> </a:t>
            </a:r>
            <a:r>
              <a:rPr sz="2000" b="1" dirty="0">
                <a:solidFill>
                  <a:srgbClr val="00B0F0"/>
                </a:solidFill>
                <a:latin typeface="Calibri" panose="020F0502020204030204" pitchFamily="34" charset="0"/>
                <a:cs typeface="Calibri" panose="020F0502020204030204" pitchFamily="34" charset="0"/>
              </a:rPr>
              <a:t>la</a:t>
            </a:r>
            <a:r>
              <a:rPr sz="2000" b="1" spc="-23" dirty="0">
                <a:solidFill>
                  <a:srgbClr val="00B0F0"/>
                </a:solidFill>
                <a:latin typeface="Calibri" panose="020F0502020204030204" pitchFamily="34" charset="0"/>
                <a:cs typeface="Calibri" panose="020F0502020204030204" pitchFamily="34" charset="0"/>
              </a:rPr>
              <a:t> </a:t>
            </a:r>
            <a:r>
              <a:rPr sz="2000" b="1" dirty="0">
                <a:solidFill>
                  <a:srgbClr val="00B0F0"/>
                </a:solidFill>
                <a:latin typeface="Calibri" panose="020F0502020204030204" pitchFamily="34" charset="0"/>
                <a:cs typeface="Calibri" panose="020F0502020204030204" pitchFamily="34" charset="0"/>
              </a:rPr>
              <a:t>Région</a:t>
            </a:r>
            <a:r>
              <a:rPr sz="2000" b="1" spc="-19" dirty="0">
                <a:solidFill>
                  <a:srgbClr val="00B0F0"/>
                </a:solidFill>
                <a:latin typeface="Calibri" panose="020F0502020204030204" pitchFamily="34" charset="0"/>
                <a:cs typeface="Calibri" panose="020F0502020204030204" pitchFamily="34" charset="0"/>
              </a:rPr>
              <a:t> </a:t>
            </a:r>
            <a:r>
              <a:rPr sz="2000" b="1" spc="-8" dirty="0">
                <a:solidFill>
                  <a:srgbClr val="00B0F0"/>
                </a:solidFill>
                <a:latin typeface="Calibri" panose="020F0502020204030204" pitchFamily="34" charset="0"/>
                <a:cs typeface="Calibri" panose="020F0502020204030204" pitchFamily="34" charset="0"/>
              </a:rPr>
              <a:t>Centre-Val-</a:t>
            </a:r>
            <a:r>
              <a:rPr sz="2000" b="1" spc="-15" dirty="0">
                <a:solidFill>
                  <a:srgbClr val="00B0F0"/>
                </a:solidFill>
                <a:latin typeface="Calibri" panose="020F0502020204030204" pitchFamily="34" charset="0"/>
                <a:cs typeface="Calibri" panose="020F0502020204030204" pitchFamily="34" charset="0"/>
              </a:rPr>
              <a:t>de-</a:t>
            </a:r>
            <a:r>
              <a:rPr sz="2000" b="1" spc="-8" dirty="0">
                <a:solidFill>
                  <a:srgbClr val="00B0F0"/>
                </a:solidFill>
                <a:latin typeface="Calibri" panose="020F0502020204030204" pitchFamily="34" charset="0"/>
                <a:cs typeface="Calibri" panose="020F0502020204030204" pitchFamily="34" charset="0"/>
              </a:rPr>
              <a:t>Loire</a:t>
            </a:r>
            <a:endParaRPr sz="2000" dirty="0">
              <a:solidFill>
                <a:srgbClr val="00B0F0"/>
              </a:solidFill>
              <a:latin typeface="Calibri" panose="020F0502020204030204" pitchFamily="34" charset="0"/>
              <a:cs typeface="Calibri" panose="020F0502020204030204" pitchFamily="34" charset="0"/>
            </a:endParaRPr>
          </a:p>
          <a:p>
            <a:pPr marL="263843" marR="3810" indent="-254794" algn="just">
              <a:spcBef>
                <a:spcPts val="1808"/>
              </a:spcBef>
              <a:buClr>
                <a:srgbClr val="6F2F9F"/>
              </a:buClr>
              <a:buFont typeface="Arial"/>
              <a:buChar char="•"/>
              <a:tabLst>
                <a:tab pos="265271" algn="l"/>
              </a:tabLst>
            </a:pPr>
            <a:r>
              <a:rPr sz="2000" dirty="0">
                <a:latin typeface="Calibri" panose="020F0502020204030204" pitchFamily="34" charset="0"/>
                <a:cs typeface="Calibri" panose="020F0502020204030204" pitchFamily="34" charset="0"/>
              </a:rPr>
              <a:t>Dans</a:t>
            </a:r>
            <a:r>
              <a:rPr sz="2000" spc="98" dirty="0">
                <a:latin typeface="Calibri" panose="020F0502020204030204" pitchFamily="34" charset="0"/>
                <a:cs typeface="Calibri" panose="020F0502020204030204" pitchFamily="34" charset="0"/>
              </a:rPr>
              <a:t> </a:t>
            </a:r>
            <a:r>
              <a:rPr sz="2000" dirty="0">
                <a:latin typeface="Calibri" panose="020F0502020204030204" pitchFamily="34" charset="0"/>
                <a:cs typeface="Calibri" panose="020F0502020204030204" pitchFamily="34" charset="0"/>
              </a:rPr>
              <a:t>un</a:t>
            </a:r>
            <a:r>
              <a:rPr sz="2000" spc="105" dirty="0">
                <a:latin typeface="Calibri" panose="020F0502020204030204" pitchFamily="34" charset="0"/>
                <a:cs typeface="Calibri" panose="020F0502020204030204" pitchFamily="34" charset="0"/>
              </a:rPr>
              <a:t> </a:t>
            </a:r>
            <a:r>
              <a:rPr sz="2000" dirty="0">
                <a:latin typeface="Calibri" panose="020F0502020204030204" pitchFamily="34" charset="0"/>
                <a:cs typeface="Calibri" panose="020F0502020204030204" pitchFamily="34" charset="0"/>
              </a:rPr>
              <a:t>souci</a:t>
            </a:r>
            <a:r>
              <a:rPr sz="2000" spc="94" dirty="0">
                <a:latin typeface="Calibri" panose="020F0502020204030204" pitchFamily="34" charset="0"/>
                <a:cs typeface="Calibri" panose="020F0502020204030204" pitchFamily="34" charset="0"/>
              </a:rPr>
              <a:t> </a:t>
            </a:r>
            <a:r>
              <a:rPr sz="2000" dirty="0">
                <a:latin typeface="Calibri" panose="020F0502020204030204" pitchFamily="34" charset="0"/>
                <a:cs typeface="Calibri" panose="020F0502020204030204" pitchFamily="34" charset="0"/>
              </a:rPr>
              <a:t>de</a:t>
            </a:r>
            <a:r>
              <a:rPr sz="2000" spc="101" dirty="0">
                <a:latin typeface="Calibri" panose="020F0502020204030204" pitchFamily="34" charset="0"/>
                <a:cs typeface="Calibri" panose="020F0502020204030204" pitchFamily="34" charset="0"/>
              </a:rPr>
              <a:t> </a:t>
            </a:r>
            <a:r>
              <a:rPr sz="2000" dirty="0">
                <a:latin typeface="Calibri" panose="020F0502020204030204" pitchFamily="34" charset="0"/>
                <a:cs typeface="Calibri" panose="020F0502020204030204" pitchFamily="34" charset="0"/>
              </a:rPr>
              <a:t>neutralité,</a:t>
            </a:r>
            <a:r>
              <a:rPr sz="2000" spc="105" dirty="0">
                <a:latin typeface="Calibri" panose="020F0502020204030204" pitchFamily="34" charset="0"/>
                <a:cs typeface="Calibri" panose="020F0502020204030204" pitchFamily="34" charset="0"/>
              </a:rPr>
              <a:t> </a:t>
            </a:r>
            <a:r>
              <a:rPr sz="2000" dirty="0">
                <a:latin typeface="Calibri" panose="020F0502020204030204" pitchFamily="34" charset="0"/>
                <a:cs typeface="Calibri" panose="020F0502020204030204" pitchFamily="34" charset="0"/>
              </a:rPr>
              <a:t>les</a:t>
            </a:r>
            <a:r>
              <a:rPr sz="2000" spc="105" dirty="0">
                <a:latin typeface="Calibri" panose="020F0502020204030204" pitchFamily="34" charset="0"/>
                <a:cs typeface="Calibri" panose="020F0502020204030204" pitchFamily="34" charset="0"/>
              </a:rPr>
              <a:t> </a:t>
            </a:r>
            <a:r>
              <a:rPr sz="2000" dirty="0">
                <a:latin typeface="Calibri" panose="020F0502020204030204" pitchFamily="34" charset="0"/>
                <a:cs typeface="Calibri" panose="020F0502020204030204" pitchFamily="34" charset="0"/>
              </a:rPr>
              <a:t>CDG</a:t>
            </a:r>
            <a:r>
              <a:rPr sz="2000" spc="101" dirty="0">
                <a:latin typeface="Calibri" panose="020F0502020204030204" pitchFamily="34" charset="0"/>
                <a:cs typeface="Calibri" panose="020F0502020204030204" pitchFamily="34" charset="0"/>
              </a:rPr>
              <a:t> </a:t>
            </a:r>
            <a:r>
              <a:rPr sz="2000" dirty="0">
                <a:latin typeface="Calibri" panose="020F0502020204030204" pitchFamily="34" charset="0"/>
                <a:cs typeface="Calibri" panose="020F0502020204030204" pitchFamily="34" charset="0"/>
              </a:rPr>
              <a:t>de</a:t>
            </a:r>
            <a:r>
              <a:rPr sz="2000" spc="105" dirty="0">
                <a:latin typeface="Calibri" panose="020F0502020204030204" pitchFamily="34" charset="0"/>
                <a:cs typeface="Calibri" panose="020F0502020204030204" pitchFamily="34" charset="0"/>
              </a:rPr>
              <a:t> </a:t>
            </a:r>
            <a:r>
              <a:rPr sz="2000" dirty="0">
                <a:latin typeface="Calibri" panose="020F0502020204030204" pitchFamily="34" charset="0"/>
                <a:cs typeface="Calibri" panose="020F0502020204030204" pitchFamily="34" charset="0"/>
              </a:rPr>
              <a:t>la</a:t>
            </a:r>
            <a:r>
              <a:rPr sz="2000" spc="98" dirty="0">
                <a:latin typeface="Calibri" panose="020F0502020204030204" pitchFamily="34" charset="0"/>
                <a:cs typeface="Calibri" panose="020F0502020204030204" pitchFamily="34" charset="0"/>
              </a:rPr>
              <a:t> </a:t>
            </a:r>
            <a:r>
              <a:rPr sz="2000" dirty="0">
                <a:latin typeface="Calibri" panose="020F0502020204030204" pitchFamily="34" charset="0"/>
                <a:cs typeface="Calibri" panose="020F0502020204030204" pitchFamily="34" charset="0"/>
              </a:rPr>
              <a:t>Région</a:t>
            </a:r>
            <a:r>
              <a:rPr sz="2000" spc="101" dirty="0">
                <a:latin typeface="Calibri" panose="020F0502020204030204" pitchFamily="34" charset="0"/>
                <a:cs typeface="Calibri" panose="020F0502020204030204" pitchFamily="34" charset="0"/>
              </a:rPr>
              <a:t> </a:t>
            </a:r>
            <a:r>
              <a:rPr sz="2000" spc="-8" dirty="0">
                <a:latin typeface="Calibri" panose="020F0502020204030204" pitchFamily="34" charset="0"/>
                <a:cs typeface="Calibri" panose="020F0502020204030204" pitchFamily="34" charset="0"/>
              </a:rPr>
              <a:t>Centre-Val-de-</a:t>
            </a:r>
            <a:r>
              <a:rPr sz="2000" dirty="0">
                <a:latin typeface="Calibri" panose="020F0502020204030204" pitchFamily="34" charset="0"/>
                <a:cs typeface="Calibri" panose="020F0502020204030204" pitchFamily="34" charset="0"/>
              </a:rPr>
              <a:t>Loire</a:t>
            </a:r>
            <a:r>
              <a:rPr sz="2000" spc="105" dirty="0">
                <a:latin typeface="Calibri" panose="020F0502020204030204" pitchFamily="34" charset="0"/>
                <a:cs typeface="Calibri" panose="020F0502020204030204" pitchFamily="34" charset="0"/>
              </a:rPr>
              <a:t> </a:t>
            </a:r>
            <a:r>
              <a:rPr sz="2000" dirty="0">
                <a:latin typeface="Calibri" panose="020F0502020204030204" pitchFamily="34" charset="0"/>
                <a:cs typeface="Calibri" panose="020F0502020204030204" pitchFamily="34" charset="0"/>
              </a:rPr>
              <a:t>ont</a:t>
            </a:r>
            <a:r>
              <a:rPr sz="2000" spc="98" dirty="0">
                <a:latin typeface="Calibri" panose="020F0502020204030204" pitchFamily="34" charset="0"/>
                <a:cs typeface="Calibri" panose="020F0502020204030204" pitchFamily="34" charset="0"/>
              </a:rPr>
              <a:t> </a:t>
            </a:r>
            <a:r>
              <a:rPr sz="2000" dirty="0">
                <a:latin typeface="Calibri" panose="020F0502020204030204" pitchFamily="34" charset="0"/>
                <a:cs typeface="Calibri" panose="020F0502020204030204" pitchFamily="34" charset="0"/>
              </a:rPr>
              <a:t>retenu</a:t>
            </a:r>
            <a:r>
              <a:rPr sz="2000" spc="105" dirty="0">
                <a:latin typeface="Calibri" panose="020F0502020204030204" pitchFamily="34" charset="0"/>
                <a:cs typeface="Calibri" panose="020F0502020204030204" pitchFamily="34" charset="0"/>
              </a:rPr>
              <a:t> </a:t>
            </a:r>
            <a:r>
              <a:rPr sz="2000" dirty="0">
                <a:latin typeface="Calibri" panose="020F0502020204030204" pitchFamily="34" charset="0"/>
                <a:cs typeface="Calibri" panose="020F0502020204030204" pitchFamily="34" charset="0"/>
              </a:rPr>
              <a:t>le</a:t>
            </a:r>
            <a:r>
              <a:rPr sz="2000" spc="98" dirty="0">
                <a:latin typeface="Calibri" panose="020F0502020204030204" pitchFamily="34" charset="0"/>
                <a:cs typeface="Calibri" panose="020F0502020204030204" pitchFamily="34" charset="0"/>
              </a:rPr>
              <a:t> </a:t>
            </a:r>
            <a:r>
              <a:rPr sz="2000" spc="-8" dirty="0" err="1">
                <a:latin typeface="Calibri" panose="020F0502020204030204" pitchFamily="34" charset="0"/>
                <a:cs typeface="Calibri" panose="020F0502020204030204" pitchFamily="34" charset="0"/>
              </a:rPr>
              <a:t>principe</a:t>
            </a:r>
            <a:r>
              <a:rPr sz="2000" spc="-8" dirty="0">
                <a:latin typeface="Calibri" panose="020F0502020204030204" pitchFamily="34" charset="0"/>
                <a:cs typeface="Calibri" panose="020F0502020204030204" pitchFamily="34" charset="0"/>
              </a:rPr>
              <a:t> </a:t>
            </a:r>
            <a:r>
              <a:rPr sz="2000" dirty="0" err="1">
                <a:latin typeface="Calibri" panose="020F0502020204030204" pitchFamily="34" charset="0"/>
                <a:cs typeface="Calibri" panose="020F0502020204030204" pitchFamily="34" charset="0"/>
              </a:rPr>
              <a:t>selon</a:t>
            </a:r>
            <a:r>
              <a:rPr sz="2000" spc="153" dirty="0">
                <a:latin typeface="Calibri" panose="020F0502020204030204" pitchFamily="34" charset="0"/>
                <a:cs typeface="Calibri" panose="020F0502020204030204" pitchFamily="34" charset="0"/>
              </a:rPr>
              <a:t> </a:t>
            </a:r>
            <a:r>
              <a:rPr sz="2000" dirty="0">
                <a:latin typeface="Calibri" panose="020F0502020204030204" pitchFamily="34" charset="0"/>
                <a:cs typeface="Calibri" panose="020F0502020204030204" pitchFamily="34" charset="0"/>
              </a:rPr>
              <a:t>lequel</a:t>
            </a:r>
            <a:r>
              <a:rPr sz="2000" spc="150" dirty="0">
                <a:latin typeface="Calibri" panose="020F0502020204030204" pitchFamily="34" charset="0"/>
                <a:cs typeface="Calibri" panose="020F0502020204030204" pitchFamily="34" charset="0"/>
              </a:rPr>
              <a:t> </a:t>
            </a:r>
            <a:r>
              <a:rPr sz="2000" dirty="0">
                <a:latin typeface="Calibri" panose="020F0502020204030204" pitchFamily="34" charset="0"/>
                <a:cs typeface="Calibri" panose="020F0502020204030204" pitchFamily="34" charset="0"/>
              </a:rPr>
              <a:t>le</a:t>
            </a:r>
            <a:r>
              <a:rPr sz="2000" spc="150" dirty="0">
                <a:latin typeface="Calibri" panose="020F0502020204030204" pitchFamily="34" charset="0"/>
                <a:cs typeface="Calibri" panose="020F0502020204030204" pitchFamily="34" charset="0"/>
              </a:rPr>
              <a:t> </a:t>
            </a:r>
            <a:r>
              <a:rPr sz="2000" dirty="0">
                <a:latin typeface="Calibri" panose="020F0502020204030204" pitchFamily="34" charset="0"/>
                <a:cs typeface="Calibri" panose="020F0502020204030204" pitchFamily="34" charset="0"/>
              </a:rPr>
              <a:t>médiateur</a:t>
            </a:r>
            <a:r>
              <a:rPr sz="2000" spc="153" dirty="0">
                <a:latin typeface="Calibri" panose="020F0502020204030204" pitchFamily="34" charset="0"/>
                <a:cs typeface="Calibri" panose="020F0502020204030204" pitchFamily="34" charset="0"/>
              </a:rPr>
              <a:t> </a:t>
            </a:r>
            <a:r>
              <a:rPr sz="2000" dirty="0">
                <a:latin typeface="Calibri" panose="020F0502020204030204" pitchFamily="34" charset="0"/>
                <a:cs typeface="Calibri" panose="020F0502020204030204" pitchFamily="34" charset="0"/>
              </a:rPr>
              <a:t>habilité</a:t>
            </a:r>
            <a:r>
              <a:rPr sz="2000" spc="150" dirty="0">
                <a:latin typeface="Calibri" panose="020F0502020204030204" pitchFamily="34" charset="0"/>
                <a:cs typeface="Calibri" panose="020F0502020204030204" pitchFamily="34" charset="0"/>
              </a:rPr>
              <a:t> </a:t>
            </a:r>
            <a:r>
              <a:rPr sz="2000" dirty="0">
                <a:latin typeface="Calibri" panose="020F0502020204030204" pitchFamily="34" charset="0"/>
                <a:cs typeface="Calibri" panose="020F0502020204030204" pitchFamily="34" charset="0"/>
              </a:rPr>
              <a:t>à</a:t>
            </a:r>
            <a:r>
              <a:rPr sz="2000" spc="153" dirty="0">
                <a:latin typeface="Calibri" panose="020F0502020204030204" pitchFamily="34" charset="0"/>
                <a:cs typeface="Calibri" panose="020F0502020204030204" pitchFamily="34" charset="0"/>
              </a:rPr>
              <a:t> </a:t>
            </a:r>
            <a:r>
              <a:rPr sz="2000" dirty="0">
                <a:latin typeface="Calibri" panose="020F0502020204030204" pitchFamily="34" charset="0"/>
                <a:cs typeface="Calibri" panose="020F0502020204030204" pitchFamily="34" charset="0"/>
              </a:rPr>
              <a:t>effectuer</a:t>
            </a:r>
            <a:r>
              <a:rPr sz="2000" spc="153" dirty="0">
                <a:latin typeface="Calibri" panose="020F0502020204030204" pitchFamily="34" charset="0"/>
                <a:cs typeface="Calibri" panose="020F0502020204030204" pitchFamily="34" charset="0"/>
              </a:rPr>
              <a:t> </a:t>
            </a:r>
            <a:r>
              <a:rPr sz="2000" dirty="0">
                <a:latin typeface="Calibri" panose="020F0502020204030204" pitchFamily="34" charset="0"/>
                <a:cs typeface="Calibri" panose="020F0502020204030204" pitchFamily="34" charset="0"/>
              </a:rPr>
              <a:t>les</a:t>
            </a:r>
            <a:r>
              <a:rPr sz="2000" spc="158" dirty="0">
                <a:latin typeface="Calibri" panose="020F0502020204030204" pitchFamily="34" charset="0"/>
                <a:cs typeface="Calibri" panose="020F0502020204030204" pitchFamily="34" charset="0"/>
              </a:rPr>
              <a:t> </a:t>
            </a:r>
            <a:r>
              <a:rPr sz="2000" dirty="0">
                <a:latin typeface="Calibri" panose="020F0502020204030204" pitchFamily="34" charset="0"/>
                <a:cs typeface="Calibri" panose="020F0502020204030204" pitchFamily="34" charset="0"/>
              </a:rPr>
              <a:t>MPO</a:t>
            </a:r>
            <a:r>
              <a:rPr sz="2000" spc="153" dirty="0">
                <a:latin typeface="Calibri" panose="020F0502020204030204" pitchFamily="34" charset="0"/>
                <a:cs typeface="Calibri" panose="020F0502020204030204" pitchFamily="34" charset="0"/>
              </a:rPr>
              <a:t> </a:t>
            </a:r>
            <a:r>
              <a:rPr sz="2000" dirty="0">
                <a:latin typeface="Calibri" panose="020F0502020204030204" pitchFamily="34" charset="0"/>
                <a:cs typeface="Calibri" panose="020F0502020204030204" pitchFamily="34" charset="0"/>
              </a:rPr>
              <a:t>est</a:t>
            </a:r>
            <a:r>
              <a:rPr sz="2000" spc="150" dirty="0">
                <a:latin typeface="Calibri" panose="020F0502020204030204" pitchFamily="34" charset="0"/>
                <a:cs typeface="Calibri" panose="020F0502020204030204" pitchFamily="34" charset="0"/>
              </a:rPr>
              <a:t> </a:t>
            </a:r>
            <a:r>
              <a:rPr sz="2000" dirty="0">
                <a:latin typeface="Calibri" panose="020F0502020204030204" pitchFamily="34" charset="0"/>
                <a:cs typeface="Calibri" panose="020F0502020204030204" pitchFamily="34" charset="0"/>
              </a:rPr>
              <a:t>le</a:t>
            </a:r>
            <a:r>
              <a:rPr sz="2000" spc="150" dirty="0">
                <a:latin typeface="Calibri" panose="020F0502020204030204" pitchFamily="34" charset="0"/>
                <a:cs typeface="Calibri" panose="020F0502020204030204" pitchFamily="34" charset="0"/>
              </a:rPr>
              <a:t> </a:t>
            </a:r>
            <a:r>
              <a:rPr sz="2000" dirty="0">
                <a:latin typeface="Calibri" panose="020F0502020204030204" pitchFamily="34" charset="0"/>
                <a:cs typeface="Calibri" panose="020F0502020204030204" pitchFamily="34" charset="0"/>
              </a:rPr>
              <a:t>médiateur</a:t>
            </a:r>
            <a:r>
              <a:rPr sz="2000" spc="153" dirty="0">
                <a:latin typeface="Calibri" panose="020F0502020204030204" pitchFamily="34" charset="0"/>
                <a:cs typeface="Calibri" panose="020F0502020204030204" pitchFamily="34" charset="0"/>
              </a:rPr>
              <a:t> </a:t>
            </a:r>
            <a:r>
              <a:rPr sz="2000" dirty="0">
                <a:latin typeface="Calibri" panose="020F0502020204030204" pitchFamily="34" charset="0"/>
                <a:cs typeface="Calibri" panose="020F0502020204030204" pitchFamily="34" charset="0"/>
              </a:rPr>
              <a:t>d’un</a:t>
            </a:r>
            <a:r>
              <a:rPr sz="2000" spc="146" dirty="0">
                <a:latin typeface="Calibri" panose="020F0502020204030204" pitchFamily="34" charset="0"/>
                <a:cs typeface="Calibri" panose="020F0502020204030204" pitchFamily="34" charset="0"/>
              </a:rPr>
              <a:t> </a:t>
            </a:r>
            <a:r>
              <a:rPr sz="2000" dirty="0">
                <a:latin typeface="Calibri" panose="020F0502020204030204" pitchFamily="34" charset="0"/>
                <a:cs typeface="Calibri" panose="020F0502020204030204" pitchFamily="34" charset="0"/>
              </a:rPr>
              <a:t>CDG</a:t>
            </a:r>
            <a:r>
              <a:rPr sz="2000" spc="150" dirty="0">
                <a:latin typeface="Calibri" panose="020F0502020204030204" pitchFamily="34" charset="0"/>
                <a:cs typeface="Calibri" panose="020F0502020204030204" pitchFamily="34" charset="0"/>
              </a:rPr>
              <a:t> </a:t>
            </a:r>
            <a:r>
              <a:rPr sz="2000" dirty="0">
                <a:latin typeface="Calibri" panose="020F0502020204030204" pitchFamily="34" charset="0"/>
                <a:cs typeface="Calibri" panose="020F0502020204030204" pitchFamily="34" charset="0"/>
              </a:rPr>
              <a:t>autre</a:t>
            </a:r>
            <a:r>
              <a:rPr sz="2000" spc="150" dirty="0">
                <a:latin typeface="Calibri" panose="020F0502020204030204" pitchFamily="34" charset="0"/>
                <a:cs typeface="Calibri" panose="020F0502020204030204" pitchFamily="34" charset="0"/>
              </a:rPr>
              <a:t> </a:t>
            </a:r>
            <a:r>
              <a:rPr sz="2000" spc="-19" dirty="0">
                <a:latin typeface="Calibri" panose="020F0502020204030204" pitchFamily="34" charset="0"/>
                <a:cs typeface="Calibri" panose="020F0502020204030204" pitchFamily="34" charset="0"/>
              </a:rPr>
              <a:t>que </a:t>
            </a:r>
            <a:r>
              <a:rPr sz="2000" dirty="0" err="1">
                <a:latin typeface="Calibri" panose="020F0502020204030204" pitchFamily="34" charset="0"/>
                <a:cs typeface="Calibri" panose="020F0502020204030204" pitchFamily="34" charset="0"/>
              </a:rPr>
              <a:t>celui</a:t>
            </a:r>
            <a:r>
              <a:rPr sz="2000" spc="-30" dirty="0">
                <a:latin typeface="Calibri" panose="020F0502020204030204" pitchFamily="34" charset="0"/>
                <a:cs typeface="Calibri" panose="020F0502020204030204" pitchFamily="34" charset="0"/>
              </a:rPr>
              <a:t> </a:t>
            </a:r>
            <a:r>
              <a:rPr sz="2000" dirty="0">
                <a:latin typeface="Calibri" panose="020F0502020204030204" pitchFamily="34" charset="0"/>
                <a:cs typeface="Calibri" panose="020F0502020204030204" pitchFamily="34" charset="0"/>
              </a:rPr>
              <a:t>du</a:t>
            </a:r>
            <a:r>
              <a:rPr sz="2000" spc="-30" dirty="0">
                <a:latin typeface="Calibri" panose="020F0502020204030204" pitchFamily="34" charset="0"/>
                <a:cs typeface="Calibri" panose="020F0502020204030204" pitchFamily="34" charset="0"/>
              </a:rPr>
              <a:t> </a:t>
            </a:r>
            <a:r>
              <a:rPr sz="2000" dirty="0">
                <a:latin typeface="Calibri" panose="020F0502020204030204" pitchFamily="34" charset="0"/>
                <a:cs typeface="Calibri" panose="020F0502020204030204" pitchFamily="34" charset="0"/>
              </a:rPr>
              <a:t>ressort</a:t>
            </a:r>
            <a:r>
              <a:rPr sz="2000" spc="-38" dirty="0">
                <a:latin typeface="Calibri" panose="020F0502020204030204" pitchFamily="34" charset="0"/>
                <a:cs typeface="Calibri" panose="020F0502020204030204" pitchFamily="34" charset="0"/>
              </a:rPr>
              <a:t> </a:t>
            </a:r>
            <a:r>
              <a:rPr sz="2000" dirty="0">
                <a:latin typeface="Calibri" panose="020F0502020204030204" pitchFamily="34" charset="0"/>
                <a:cs typeface="Calibri" panose="020F0502020204030204" pitchFamily="34" charset="0"/>
              </a:rPr>
              <a:t>de</a:t>
            </a:r>
            <a:r>
              <a:rPr sz="2000" spc="-38" dirty="0">
                <a:latin typeface="Calibri" panose="020F0502020204030204" pitchFamily="34" charset="0"/>
                <a:cs typeface="Calibri" panose="020F0502020204030204" pitchFamily="34" charset="0"/>
              </a:rPr>
              <a:t> </a:t>
            </a:r>
            <a:r>
              <a:rPr sz="2000" dirty="0">
                <a:latin typeface="Calibri" panose="020F0502020204030204" pitchFamily="34" charset="0"/>
                <a:cs typeface="Calibri" panose="020F0502020204030204" pitchFamily="34" charset="0"/>
              </a:rPr>
              <a:t>la</a:t>
            </a:r>
            <a:r>
              <a:rPr sz="2000" spc="-34" dirty="0">
                <a:latin typeface="Calibri" panose="020F0502020204030204" pitchFamily="34" charset="0"/>
                <a:cs typeface="Calibri" panose="020F0502020204030204" pitchFamily="34" charset="0"/>
              </a:rPr>
              <a:t> </a:t>
            </a:r>
            <a:r>
              <a:rPr sz="2000" dirty="0">
                <a:latin typeface="Calibri" panose="020F0502020204030204" pitchFamily="34" charset="0"/>
                <a:cs typeface="Calibri" panose="020F0502020204030204" pitchFamily="34" charset="0"/>
              </a:rPr>
              <a:t>collectivité</a:t>
            </a:r>
            <a:r>
              <a:rPr sz="2000" spc="-23" dirty="0">
                <a:latin typeface="Calibri" panose="020F0502020204030204" pitchFamily="34" charset="0"/>
                <a:cs typeface="Calibri" panose="020F0502020204030204" pitchFamily="34" charset="0"/>
              </a:rPr>
              <a:t> </a:t>
            </a:r>
            <a:r>
              <a:rPr sz="2000" dirty="0">
                <a:latin typeface="Calibri" panose="020F0502020204030204" pitchFamily="34" charset="0"/>
                <a:cs typeface="Calibri" panose="020F0502020204030204" pitchFamily="34" charset="0"/>
              </a:rPr>
              <a:t>ou</a:t>
            </a:r>
            <a:r>
              <a:rPr sz="2000" spc="-34" dirty="0">
                <a:latin typeface="Calibri" panose="020F0502020204030204" pitchFamily="34" charset="0"/>
                <a:cs typeface="Calibri" panose="020F0502020204030204" pitchFamily="34" charset="0"/>
              </a:rPr>
              <a:t> </a:t>
            </a:r>
            <a:r>
              <a:rPr sz="2000" dirty="0">
                <a:latin typeface="Calibri" panose="020F0502020204030204" pitchFamily="34" charset="0"/>
                <a:cs typeface="Calibri" panose="020F0502020204030204" pitchFamily="34" charset="0"/>
              </a:rPr>
              <a:t>établissement</a:t>
            </a:r>
            <a:r>
              <a:rPr sz="2000" spc="-38" dirty="0">
                <a:latin typeface="Calibri" panose="020F0502020204030204" pitchFamily="34" charset="0"/>
                <a:cs typeface="Calibri" panose="020F0502020204030204" pitchFamily="34" charset="0"/>
              </a:rPr>
              <a:t> </a:t>
            </a:r>
            <a:r>
              <a:rPr sz="2000" dirty="0">
                <a:latin typeface="Calibri" panose="020F0502020204030204" pitchFamily="34" charset="0"/>
                <a:cs typeface="Calibri" panose="020F0502020204030204" pitchFamily="34" charset="0"/>
              </a:rPr>
              <a:t>public</a:t>
            </a:r>
            <a:r>
              <a:rPr sz="2000" spc="-26" dirty="0">
                <a:latin typeface="Calibri" panose="020F0502020204030204" pitchFamily="34" charset="0"/>
                <a:cs typeface="Calibri" panose="020F0502020204030204" pitchFamily="34" charset="0"/>
              </a:rPr>
              <a:t> </a:t>
            </a:r>
            <a:r>
              <a:rPr sz="2000" spc="-8" dirty="0">
                <a:latin typeface="Calibri" panose="020F0502020204030204" pitchFamily="34" charset="0"/>
                <a:cs typeface="Calibri" panose="020F0502020204030204" pitchFamily="34" charset="0"/>
              </a:rPr>
              <a:t>concerné.</a:t>
            </a:r>
            <a:endParaRPr sz="2000" dirty="0">
              <a:latin typeface="Calibri" panose="020F0502020204030204" pitchFamily="34" charset="0"/>
              <a:cs typeface="Calibri" panose="020F0502020204030204" pitchFamily="34" charset="0"/>
            </a:endParaRPr>
          </a:p>
          <a:p>
            <a:pPr marL="263843" marR="6191" indent="-254794" algn="just">
              <a:spcBef>
                <a:spcPts val="1800"/>
              </a:spcBef>
              <a:buClr>
                <a:srgbClr val="6F2F9F"/>
              </a:buClr>
              <a:buFont typeface="Arial"/>
              <a:buChar char="•"/>
              <a:tabLst>
                <a:tab pos="265748" algn="l"/>
              </a:tabLst>
            </a:pPr>
            <a:r>
              <a:rPr sz="2000" dirty="0">
                <a:latin typeface="Calibri" panose="020F0502020204030204" pitchFamily="34" charset="0"/>
                <a:cs typeface="Calibri" panose="020F0502020204030204" pitchFamily="34" charset="0"/>
              </a:rPr>
              <a:t>Ainsi,</a:t>
            </a:r>
            <a:r>
              <a:rPr sz="2000" spc="248" dirty="0">
                <a:latin typeface="Calibri" panose="020F0502020204030204" pitchFamily="34" charset="0"/>
                <a:cs typeface="Calibri" panose="020F0502020204030204" pitchFamily="34" charset="0"/>
              </a:rPr>
              <a:t> </a:t>
            </a:r>
            <a:r>
              <a:rPr sz="2000" dirty="0">
                <a:latin typeface="Calibri" panose="020F0502020204030204" pitchFamily="34" charset="0"/>
                <a:cs typeface="Calibri" panose="020F0502020204030204" pitchFamily="34" charset="0"/>
              </a:rPr>
              <a:t>la</a:t>
            </a:r>
            <a:r>
              <a:rPr sz="2000" spc="255" dirty="0">
                <a:latin typeface="Calibri" panose="020F0502020204030204" pitchFamily="34" charset="0"/>
                <a:cs typeface="Calibri" panose="020F0502020204030204" pitchFamily="34" charset="0"/>
              </a:rPr>
              <a:t> </a:t>
            </a:r>
            <a:r>
              <a:rPr sz="2000" dirty="0">
                <a:latin typeface="Calibri" panose="020F0502020204030204" pitchFamily="34" charset="0"/>
                <a:cs typeface="Calibri" panose="020F0502020204030204" pitchFamily="34" charset="0"/>
              </a:rPr>
              <a:t>saisine</a:t>
            </a:r>
            <a:r>
              <a:rPr sz="2000" spc="248" dirty="0">
                <a:latin typeface="Calibri" panose="020F0502020204030204" pitchFamily="34" charset="0"/>
                <a:cs typeface="Calibri" panose="020F0502020204030204" pitchFamily="34" charset="0"/>
              </a:rPr>
              <a:t> </a:t>
            </a:r>
            <a:r>
              <a:rPr sz="2000" dirty="0">
                <a:latin typeface="Calibri" panose="020F0502020204030204" pitchFamily="34" charset="0"/>
                <a:cs typeface="Calibri" panose="020F0502020204030204" pitchFamily="34" charset="0"/>
              </a:rPr>
              <a:t>d’un</a:t>
            </a:r>
            <a:r>
              <a:rPr sz="2000" spc="259" dirty="0">
                <a:latin typeface="Calibri" panose="020F0502020204030204" pitchFamily="34" charset="0"/>
                <a:cs typeface="Calibri" panose="020F0502020204030204" pitchFamily="34" charset="0"/>
              </a:rPr>
              <a:t> </a:t>
            </a:r>
            <a:r>
              <a:rPr sz="2000" dirty="0">
                <a:latin typeface="Calibri" panose="020F0502020204030204" pitchFamily="34" charset="0"/>
                <a:cs typeface="Calibri" panose="020F0502020204030204" pitchFamily="34" charset="0"/>
              </a:rPr>
              <a:t>agent</a:t>
            </a:r>
            <a:r>
              <a:rPr sz="2000" spc="251" dirty="0">
                <a:latin typeface="Calibri" panose="020F0502020204030204" pitchFamily="34" charset="0"/>
                <a:cs typeface="Calibri" panose="020F0502020204030204" pitchFamily="34" charset="0"/>
              </a:rPr>
              <a:t> </a:t>
            </a:r>
            <a:r>
              <a:rPr sz="2000" dirty="0">
                <a:latin typeface="Calibri" panose="020F0502020204030204" pitchFamily="34" charset="0"/>
                <a:cs typeface="Calibri" panose="020F0502020204030204" pitchFamily="34" charset="0"/>
              </a:rPr>
              <a:t>relevant</a:t>
            </a:r>
            <a:r>
              <a:rPr sz="2000" spc="259" dirty="0">
                <a:latin typeface="Calibri" panose="020F0502020204030204" pitchFamily="34" charset="0"/>
                <a:cs typeface="Calibri" panose="020F0502020204030204" pitchFamily="34" charset="0"/>
              </a:rPr>
              <a:t> </a:t>
            </a:r>
            <a:r>
              <a:rPr sz="2000" dirty="0">
                <a:latin typeface="Calibri" panose="020F0502020204030204" pitchFamily="34" charset="0"/>
                <a:cs typeface="Calibri" panose="020F0502020204030204" pitchFamily="34" charset="0"/>
              </a:rPr>
              <a:t>d’une</a:t>
            </a:r>
            <a:r>
              <a:rPr sz="2000" spc="251" dirty="0">
                <a:latin typeface="Calibri" panose="020F0502020204030204" pitchFamily="34" charset="0"/>
                <a:cs typeface="Calibri" panose="020F0502020204030204" pitchFamily="34" charset="0"/>
              </a:rPr>
              <a:t> </a:t>
            </a:r>
            <a:r>
              <a:rPr sz="2000" dirty="0">
                <a:latin typeface="Calibri" panose="020F0502020204030204" pitchFamily="34" charset="0"/>
                <a:cs typeface="Calibri" panose="020F0502020204030204" pitchFamily="34" charset="0"/>
              </a:rPr>
              <a:t>collectivité</a:t>
            </a:r>
            <a:r>
              <a:rPr sz="2000" spc="248" dirty="0">
                <a:latin typeface="Calibri" panose="020F0502020204030204" pitchFamily="34" charset="0"/>
                <a:cs typeface="Calibri" panose="020F0502020204030204" pitchFamily="34" charset="0"/>
              </a:rPr>
              <a:t> </a:t>
            </a:r>
            <a:r>
              <a:rPr sz="2000" dirty="0">
                <a:latin typeface="Calibri" panose="020F0502020204030204" pitchFamily="34" charset="0"/>
                <a:cs typeface="Calibri" panose="020F0502020204030204" pitchFamily="34" charset="0"/>
              </a:rPr>
              <a:t>territoriale</a:t>
            </a:r>
            <a:r>
              <a:rPr sz="2000" spc="251" dirty="0">
                <a:latin typeface="Calibri" panose="020F0502020204030204" pitchFamily="34" charset="0"/>
                <a:cs typeface="Calibri" panose="020F0502020204030204" pitchFamily="34" charset="0"/>
              </a:rPr>
              <a:t> </a:t>
            </a:r>
            <a:r>
              <a:rPr sz="2000" dirty="0">
                <a:latin typeface="Calibri" panose="020F0502020204030204" pitchFamily="34" charset="0"/>
                <a:cs typeface="Calibri" panose="020F0502020204030204" pitchFamily="34" charset="0"/>
              </a:rPr>
              <a:t>ou</a:t>
            </a:r>
            <a:r>
              <a:rPr sz="2000" spc="255" dirty="0">
                <a:latin typeface="Calibri" panose="020F0502020204030204" pitchFamily="34" charset="0"/>
                <a:cs typeface="Calibri" panose="020F0502020204030204" pitchFamily="34" charset="0"/>
              </a:rPr>
              <a:t> </a:t>
            </a:r>
            <a:r>
              <a:rPr sz="2000" dirty="0">
                <a:latin typeface="Calibri" panose="020F0502020204030204" pitchFamily="34" charset="0"/>
                <a:cs typeface="Calibri" panose="020F0502020204030204" pitchFamily="34" charset="0"/>
              </a:rPr>
              <a:t>d’un</a:t>
            </a:r>
            <a:r>
              <a:rPr sz="2000" spc="259" dirty="0">
                <a:latin typeface="Calibri" panose="020F0502020204030204" pitchFamily="34" charset="0"/>
                <a:cs typeface="Calibri" panose="020F0502020204030204" pitchFamily="34" charset="0"/>
              </a:rPr>
              <a:t> </a:t>
            </a:r>
            <a:r>
              <a:rPr sz="2000" dirty="0">
                <a:latin typeface="Calibri" panose="020F0502020204030204" pitchFamily="34" charset="0"/>
                <a:cs typeface="Calibri" panose="020F0502020204030204" pitchFamily="34" charset="0"/>
              </a:rPr>
              <a:t>établissement</a:t>
            </a:r>
            <a:r>
              <a:rPr sz="2000" spc="255" dirty="0">
                <a:latin typeface="Calibri" panose="020F0502020204030204" pitchFamily="34" charset="0"/>
                <a:cs typeface="Calibri" panose="020F0502020204030204" pitchFamily="34" charset="0"/>
              </a:rPr>
              <a:t> </a:t>
            </a:r>
            <a:r>
              <a:rPr sz="2000" spc="-19" dirty="0">
                <a:latin typeface="Calibri" panose="020F0502020204030204" pitchFamily="34" charset="0"/>
                <a:cs typeface="Calibri" panose="020F0502020204030204" pitchFamily="34" charset="0"/>
              </a:rPr>
              <a:t>du </a:t>
            </a:r>
            <a:r>
              <a:rPr lang="fr-FR" sz="2000" spc="-19" dirty="0">
                <a:latin typeface="Calibri" panose="020F0502020204030204" pitchFamily="34" charset="0"/>
                <a:cs typeface="Calibri" panose="020F0502020204030204" pitchFamily="34" charset="0"/>
              </a:rPr>
              <a:t>CHER </a:t>
            </a:r>
            <a:r>
              <a:rPr sz="2000" dirty="0" err="1">
                <a:latin typeface="Calibri" panose="020F0502020204030204" pitchFamily="34" charset="0"/>
                <a:cs typeface="Calibri" panose="020F0502020204030204" pitchFamily="34" charset="0"/>
              </a:rPr>
              <a:t>ayant</a:t>
            </a:r>
            <a:r>
              <a:rPr sz="2000" spc="105" dirty="0">
                <a:latin typeface="Calibri" panose="020F0502020204030204" pitchFamily="34" charset="0"/>
                <a:cs typeface="Calibri" panose="020F0502020204030204" pitchFamily="34" charset="0"/>
              </a:rPr>
              <a:t> </a:t>
            </a:r>
            <a:r>
              <a:rPr sz="2000" dirty="0">
                <a:latin typeface="Calibri" panose="020F0502020204030204" pitchFamily="34" charset="0"/>
                <a:cs typeface="Calibri" panose="020F0502020204030204" pitchFamily="34" charset="0"/>
              </a:rPr>
              <a:t>conventionné</a:t>
            </a:r>
            <a:r>
              <a:rPr sz="2000" spc="94" dirty="0">
                <a:latin typeface="Calibri" panose="020F0502020204030204" pitchFamily="34" charset="0"/>
                <a:cs typeface="Calibri" panose="020F0502020204030204" pitchFamily="34" charset="0"/>
              </a:rPr>
              <a:t> </a:t>
            </a:r>
            <a:r>
              <a:rPr sz="2000" dirty="0">
                <a:latin typeface="Calibri" panose="020F0502020204030204" pitchFamily="34" charset="0"/>
                <a:cs typeface="Calibri" panose="020F0502020204030204" pitchFamily="34" charset="0"/>
              </a:rPr>
              <a:t>avec</a:t>
            </a:r>
            <a:r>
              <a:rPr sz="2000" spc="101" dirty="0">
                <a:latin typeface="Calibri" panose="020F0502020204030204" pitchFamily="34" charset="0"/>
                <a:cs typeface="Calibri" panose="020F0502020204030204" pitchFamily="34" charset="0"/>
              </a:rPr>
              <a:t> </a:t>
            </a:r>
            <a:r>
              <a:rPr sz="2000" dirty="0">
                <a:latin typeface="Calibri" panose="020F0502020204030204" pitchFamily="34" charset="0"/>
                <a:cs typeface="Calibri" panose="020F0502020204030204" pitchFamily="34" charset="0"/>
              </a:rPr>
              <a:t>le</a:t>
            </a:r>
            <a:r>
              <a:rPr sz="2000" spc="105" dirty="0">
                <a:latin typeface="Calibri" panose="020F0502020204030204" pitchFamily="34" charset="0"/>
                <a:cs typeface="Calibri" panose="020F0502020204030204" pitchFamily="34" charset="0"/>
              </a:rPr>
              <a:t> </a:t>
            </a:r>
            <a:r>
              <a:rPr sz="2000" dirty="0">
                <a:latin typeface="Calibri" panose="020F0502020204030204" pitchFamily="34" charset="0"/>
                <a:cs typeface="Calibri" panose="020F0502020204030204" pitchFamily="34" charset="0"/>
              </a:rPr>
              <a:t>CDG</a:t>
            </a:r>
            <a:r>
              <a:rPr lang="fr-FR" sz="2000" dirty="0">
                <a:latin typeface="Calibri" panose="020F0502020204030204" pitchFamily="34" charset="0"/>
                <a:cs typeface="Calibri" panose="020F0502020204030204" pitchFamily="34" charset="0"/>
              </a:rPr>
              <a:t>18</a:t>
            </a:r>
            <a:r>
              <a:rPr sz="2000" spc="98" dirty="0">
                <a:latin typeface="Calibri" panose="020F0502020204030204" pitchFamily="34" charset="0"/>
                <a:cs typeface="Calibri" panose="020F0502020204030204" pitchFamily="34" charset="0"/>
              </a:rPr>
              <a:t> </a:t>
            </a:r>
            <a:r>
              <a:rPr sz="2000" dirty="0">
                <a:latin typeface="Calibri" panose="020F0502020204030204" pitchFamily="34" charset="0"/>
                <a:cs typeface="Calibri" panose="020F0502020204030204" pitchFamily="34" charset="0"/>
              </a:rPr>
              <a:t>sera</a:t>
            </a:r>
            <a:r>
              <a:rPr sz="2000" spc="101" dirty="0">
                <a:latin typeface="Calibri" panose="020F0502020204030204" pitchFamily="34" charset="0"/>
                <a:cs typeface="Calibri" panose="020F0502020204030204" pitchFamily="34" charset="0"/>
              </a:rPr>
              <a:t> </a:t>
            </a:r>
            <a:r>
              <a:rPr sz="2000" dirty="0">
                <a:latin typeface="Calibri" panose="020F0502020204030204" pitchFamily="34" charset="0"/>
                <a:cs typeface="Calibri" panose="020F0502020204030204" pitchFamily="34" charset="0"/>
              </a:rPr>
              <a:t>examiné</a:t>
            </a:r>
            <a:r>
              <a:rPr sz="2000" spc="98" dirty="0">
                <a:latin typeface="Calibri" panose="020F0502020204030204" pitchFamily="34" charset="0"/>
                <a:cs typeface="Calibri" panose="020F0502020204030204" pitchFamily="34" charset="0"/>
              </a:rPr>
              <a:t> </a:t>
            </a:r>
            <a:r>
              <a:rPr sz="2000" dirty="0">
                <a:latin typeface="Calibri" panose="020F0502020204030204" pitchFamily="34" charset="0"/>
                <a:cs typeface="Calibri" panose="020F0502020204030204" pitchFamily="34" charset="0"/>
              </a:rPr>
              <a:t>par</a:t>
            </a:r>
            <a:r>
              <a:rPr sz="2000" spc="98" dirty="0">
                <a:latin typeface="Calibri" panose="020F0502020204030204" pitchFamily="34" charset="0"/>
                <a:cs typeface="Calibri" panose="020F0502020204030204" pitchFamily="34" charset="0"/>
              </a:rPr>
              <a:t> </a:t>
            </a:r>
            <a:r>
              <a:rPr sz="2000" dirty="0">
                <a:latin typeface="Calibri" panose="020F0502020204030204" pitchFamily="34" charset="0"/>
                <a:cs typeface="Calibri" panose="020F0502020204030204" pitchFamily="34" charset="0"/>
              </a:rPr>
              <a:t>un</a:t>
            </a:r>
            <a:r>
              <a:rPr sz="2000" spc="105" dirty="0">
                <a:latin typeface="Calibri" panose="020F0502020204030204" pitchFamily="34" charset="0"/>
                <a:cs typeface="Calibri" panose="020F0502020204030204" pitchFamily="34" charset="0"/>
              </a:rPr>
              <a:t> </a:t>
            </a:r>
            <a:r>
              <a:rPr sz="2000" dirty="0">
                <a:latin typeface="Calibri" panose="020F0502020204030204" pitchFamily="34" charset="0"/>
                <a:cs typeface="Calibri" panose="020F0502020204030204" pitchFamily="34" charset="0"/>
              </a:rPr>
              <a:t>médiateur</a:t>
            </a:r>
            <a:r>
              <a:rPr sz="2000" spc="101" dirty="0">
                <a:latin typeface="Calibri" panose="020F0502020204030204" pitchFamily="34" charset="0"/>
                <a:cs typeface="Calibri" panose="020F0502020204030204" pitchFamily="34" charset="0"/>
              </a:rPr>
              <a:t> </a:t>
            </a:r>
            <a:r>
              <a:rPr sz="2000" dirty="0">
                <a:latin typeface="Calibri" panose="020F0502020204030204" pitchFamily="34" charset="0"/>
                <a:cs typeface="Calibri" panose="020F0502020204030204" pitchFamily="34" charset="0"/>
              </a:rPr>
              <a:t>relevant</a:t>
            </a:r>
            <a:r>
              <a:rPr sz="2000" spc="101" dirty="0">
                <a:latin typeface="Calibri" panose="020F0502020204030204" pitchFamily="34" charset="0"/>
                <a:cs typeface="Calibri" panose="020F0502020204030204" pitchFamily="34" charset="0"/>
              </a:rPr>
              <a:t> </a:t>
            </a:r>
            <a:r>
              <a:rPr sz="2000" dirty="0">
                <a:latin typeface="Calibri" panose="020F0502020204030204" pitchFamily="34" charset="0"/>
                <a:cs typeface="Calibri" panose="020F0502020204030204" pitchFamily="34" charset="0"/>
              </a:rPr>
              <a:t>du</a:t>
            </a:r>
            <a:r>
              <a:rPr sz="2000" spc="105" dirty="0">
                <a:latin typeface="Calibri" panose="020F0502020204030204" pitchFamily="34" charset="0"/>
                <a:cs typeface="Calibri" panose="020F0502020204030204" pitchFamily="34" charset="0"/>
              </a:rPr>
              <a:t> </a:t>
            </a:r>
            <a:r>
              <a:rPr sz="2000" spc="-15" dirty="0">
                <a:latin typeface="Calibri" panose="020F0502020204030204" pitchFamily="34" charset="0"/>
                <a:cs typeface="Calibri" panose="020F0502020204030204" pitchFamily="34" charset="0"/>
              </a:rPr>
              <a:t> </a:t>
            </a:r>
            <a:r>
              <a:rPr sz="2000" spc="-8" dirty="0">
                <a:latin typeface="Calibri" panose="020F0502020204030204" pitchFamily="34" charset="0"/>
                <a:cs typeface="Calibri" panose="020F0502020204030204" pitchFamily="34" charset="0"/>
              </a:rPr>
              <a:t>CDG36.</a:t>
            </a:r>
            <a:endParaRPr sz="2000" dirty="0">
              <a:latin typeface="Calibri" panose="020F0502020204030204" pitchFamily="34" charset="0"/>
              <a:cs typeface="Calibri" panose="020F0502020204030204" pitchFamily="34" charset="0"/>
            </a:endParaRPr>
          </a:p>
        </p:txBody>
      </p:sp>
      <p:sp>
        <p:nvSpPr>
          <p:cNvPr id="5" name="Titre 5">
            <a:extLst>
              <a:ext uri="{FF2B5EF4-FFF2-40B4-BE49-F238E27FC236}">
                <a16:creationId xmlns:a16="http://schemas.microsoft.com/office/drawing/2014/main" id="{22C8799C-6B8A-A4F7-B951-669E34868CB2}"/>
              </a:ext>
            </a:extLst>
          </p:cNvPr>
          <p:cNvSpPr txBox="1">
            <a:spLocks/>
          </p:cNvSpPr>
          <p:nvPr/>
        </p:nvSpPr>
        <p:spPr>
          <a:xfrm>
            <a:off x="610604" y="1600200"/>
            <a:ext cx="8533396" cy="658960"/>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fr-FR" sz="3200" b="1" dirty="0">
                <a:solidFill>
                  <a:srgbClr val="FF0000"/>
                </a:solidFill>
              </a:rPr>
              <a:t>La MPO au CDG18</a:t>
            </a:r>
            <a:endParaRPr lang="fr-FR" dirty="0"/>
          </a:p>
        </p:txBody>
      </p:sp>
      <p:pic>
        <p:nvPicPr>
          <p:cNvPr id="8" name="Image 7" descr="Logo_CDG18_BS.jpg">
            <a:extLst>
              <a:ext uri="{FF2B5EF4-FFF2-40B4-BE49-F238E27FC236}">
                <a16:creationId xmlns:a16="http://schemas.microsoft.com/office/drawing/2014/main" id="{87CE5330-8B4C-BF86-A4FF-A7EAB06423BD}"/>
              </a:ext>
            </a:extLst>
          </p:cNvPr>
          <p:cNvPicPr>
            <a:picLocks noChangeAspect="1"/>
          </p:cNvPicPr>
          <p:nvPr/>
        </p:nvPicPr>
        <p:blipFill>
          <a:blip r:embed="rId2"/>
          <a:stretch>
            <a:fillRect/>
          </a:stretch>
        </p:blipFill>
        <p:spPr>
          <a:xfrm>
            <a:off x="124778" y="0"/>
            <a:ext cx="1422426" cy="1443762"/>
          </a:xfrm>
          <a:prstGeom prst="rect">
            <a:avLst/>
          </a:prstGeom>
        </p:spPr>
      </p:pic>
      <p:grpSp>
        <p:nvGrpSpPr>
          <p:cNvPr id="9" name="Groupe 14">
            <a:extLst>
              <a:ext uri="{FF2B5EF4-FFF2-40B4-BE49-F238E27FC236}">
                <a16:creationId xmlns:a16="http://schemas.microsoft.com/office/drawing/2014/main" id="{42AC6D7C-6714-DBF0-E167-AB8929D496DC}"/>
              </a:ext>
            </a:extLst>
          </p:cNvPr>
          <p:cNvGrpSpPr>
            <a:grpSpLocks/>
          </p:cNvGrpSpPr>
          <p:nvPr/>
        </p:nvGrpSpPr>
        <p:grpSpPr bwMode="auto">
          <a:xfrm>
            <a:off x="1582764" y="239694"/>
            <a:ext cx="7661932" cy="1216962"/>
            <a:chOff x="2521302" y="4447632"/>
            <a:chExt cx="6645275" cy="2324642"/>
          </a:xfrm>
        </p:grpSpPr>
        <p:sp>
          <p:nvSpPr>
            <p:cNvPr id="10" name="Oval 2">
              <a:extLst>
                <a:ext uri="{FF2B5EF4-FFF2-40B4-BE49-F238E27FC236}">
                  <a16:creationId xmlns:a16="http://schemas.microsoft.com/office/drawing/2014/main" id="{B4520A92-9169-C87D-32C4-A19694A3CAFC}"/>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1" name="Rectangle 3">
              <a:extLst>
                <a:ext uri="{FF2B5EF4-FFF2-40B4-BE49-F238E27FC236}">
                  <a16:creationId xmlns:a16="http://schemas.microsoft.com/office/drawing/2014/main" id="{F24CD4B5-AF4F-917D-05F9-4C8F2CBBF3D7}"/>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2" name="Text Box 4">
              <a:extLst>
                <a:ext uri="{FF2B5EF4-FFF2-40B4-BE49-F238E27FC236}">
                  <a16:creationId xmlns:a16="http://schemas.microsoft.com/office/drawing/2014/main" id="{2CA9EE9E-80BC-9971-9140-B136D7F2687B}"/>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13" name="Group 6">
              <a:extLst>
                <a:ext uri="{FF2B5EF4-FFF2-40B4-BE49-F238E27FC236}">
                  <a16:creationId xmlns:a16="http://schemas.microsoft.com/office/drawing/2014/main" id="{6790CF44-7452-0D02-0A72-72AB0074501D}"/>
                </a:ext>
              </a:extLst>
            </p:cNvPr>
            <p:cNvGrpSpPr>
              <a:grpSpLocks/>
            </p:cNvGrpSpPr>
            <p:nvPr/>
          </p:nvGrpSpPr>
          <p:grpSpPr bwMode="auto">
            <a:xfrm>
              <a:off x="3957638" y="5091476"/>
              <a:ext cx="171450" cy="1165229"/>
              <a:chOff x="112099728" y="105931681"/>
              <a:chExt cx="170831" cy="1165800"/>
            </a:xfrm>
          </p:grpSpPr>
          <p:sp>
            <p:nvSpPr>
              <p:cNvPr id="18" name="Rectangle 7">
                <a:extLst>
                  <a:ext uri="{FF2B5EF4-FFF2-40B4-BE49-F238E27FC236}">
                    <a16:creationId xmlns:a16="http://schemas.microsoft.com/office/drawing/2014/main" id="{9B54B2FE-8510-AE33-DC29-728C70FD0472}"/>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19" name="Rectangle 8">
                <a:extLst>
                  <a:ext uri="{FF2B5EF4-FFF2-40B4-BE49-F238E27FC236}">
                    <a16:creationId xmlns:a16="http://schemas.microsoft.com/office/drawing/2014/main" id="{FBFEEB1A-6906-FF1F-87F8-19CCFAA121E7}"/>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0" name="Rectangle 9">
                <a:extLst>
                  <a:ext uri="{FF2B5EF4-FFF2-40B4-BE49-F238E27FC236}">
                    <a16:creationId xmlns:a16="http://schemas.microsoft.com/office/drawing/2014/main" id="{76F8BE29-3CF7-0DD0-7A6F-FB9A0D645EC7}"/>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14" name="Group 10">
              <a:extLst>
                <a:ext uri="{FF2B5EF4-FFF2-40B4-BE49-F238E27FC236}">
                  <a16:creationId xmlns:a16="http://schemas.microsoft.com/office/drawing/2014/main" id="{A73EB34B-0759-B689-73FE-7DD563AB809E}"/>
                </a:ext>
              </a:extLst>
            </p:cNvPr>
            <p:cNvGrpSpPr>
              <a:grpSpLocks/>
            </p:cNvGrpSpPr>
            <p:nvPr/>
          </p:nvGrpSpPr>
          <p:grpSpPr bwMode="auto">
            <a:xfrm>
              <a:off x="8701088" y="4447632"/>
              <a:ext cx="169862" cy="1163632"/>
              <a:chOff x="116843535" y="105289350"/>
              <a:chExt cx="170420" cy="1163658"/>
            </a:xfrm>
          </p:grpSpPr>
          <p:sp>
            <p:nvSpPr>
              <p:cNvPr id="15" name="Rectangle 14">
                <a:extLst>
                  <a:ext uri="{FF2B5EF4-FFF2-40B4-BE49-F238E27FC236}">
                    <a16:creationId xmlns:a16="http://schemas.microsoft.com/office/drawing/2014/main" id="{D12FAC13-11FB-7A99-53EB-287DF075AFAD}"/>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16" name="Rectangle 15">
                <a:extLst>
                  <a:ext uri="{FF2B5EF4-FFF2-40B4-BE49-F238E27FC236}">
                    <a16:creationId xmlns:a16="http://schemas.microsoft.com/office/drawing/2014/main" id="{3771F6BC-F8B6-356F-305B-8E36F1A56CD9}"/>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17" name="Rectangle 16">
                <a:extLst>
                  <a:ext uri="{FF2B5EF4-FFF2-40B4-BE49-F238E27FC236}">
                    <a16:creationId xmlns:a16="http://schemas.microsoft.com/office/drawing/2014/main" id="{66CAC03C-32B5-7E9F-B9AB-E2BC6D80F31D}"/>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Tree>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a:spLocks noGrp="1"/>
          </p:cNvSpPr>
          <p:nvPr>
            <p:ph type="sldNum" sz="quarter" idx="7"/>
          </p:nvPr>
        </p:nvSpPr>
        <p:spPr>
          <a:xfrm>
            <a:off x="11535844" y="6318338"/>
            <a:ext cx="279400" cy="264159"/>
          </a:xfrm>
          <a:prstGeom prst="rect">
            <a:avLst/>
          </a:prstGeom>
        </p:spPr>
        <p:txBody>
          <a:bodyPr vert="horz" wrap="square" lIns="0" tIns="0" rIns="0" bIns="0" rtlCol="0">
            <a:spAutoFit/>
          </a:bodyPr>
          <a:lstStyle>
            <a:defPPr>
              <a:defRPr kern="0"/>
            </a:defPPr>
            <a:lvl1pPr>
              <a:defRPr sz="1800" b="0" i="1">
                <a:solidFill>
                  <a:srgbClr val="6F2F9F"/>
                </a:solidFill>
                <a:latin typeface="Arial"/>
                <a:cs typeface="Arial"/>
              </a:defRPr>
            </a:lvl1pPr>
          </a:lstStyle>
          <a:p>
            <a:pPr marL="38100">
              <a:lnSpc>
                <a:spcPts val="1955"/>
              </a:lnSpc>
            </a:pPr>
            <a:fld id="{81D60167-4931-47E6-BA6A-407CBD079E47}" type="slidenum">
              <a:rPr lang="fr-FR" spc="-75" smtClean="0"/>
              <a:pPr marL="38100">
                <a:lnSpc>
                  <a:spcPts val="1955"/>
                </a:lnSpc>
              </a:pPr>
              <a:t>14</a:t>
            </a:fld>
            <a:endParaRPr spc="-56" dirty="0"/>
          </a:p>
        </p:txBody>
      </p:sp>
      <p:sp>
        <p:nvSpPr>
          <p:cNvPr id="3" name="object 3"/>
          <p:cNvSpPr txBox="1"/>
          <p:nvPr/>
        </p:nvSpPr>
        <p:spPr>
          <a:xfrm>
            <a:off x="124778" y="2590800"/>
            <a:ext cx="8778823" cy="3703417"/>
          </a:xfrm>
          <a:prstGeom prst="rect">
            <a:avLst/>
          </a:prstGeom>
        </p:spPr>
        <p:txBody>
          <a:bodyPr vert="horz" wrap="square" lIns="0" tIns="10001" rIns="0" bIns="0" rtlCol="0">
            <a:spAutoFit/>
          </a:bodyPr>
          <a:lstStyle/>
          <a:p>
            <a:pPr marL="270510" indent="-257175">
              <a:lnSpc>
                <a:spcPct val="100000"/>
              </a:lnSpc>
              <a:spcBef>
                <a:spcPts val="79"/>
              </a:spcBef>
              <a:buFont typeface="Wingdings"/>
              <a:buChar char=""/>
              <a:tabLst>
                <a:tab pos="270510" algn="l"/>
              </a:tabLst>
            </a:pPr>
            <a:r>
              <a:rPr lang="fr-FR" sz="2000" dirty="0">
                <a:solidFill>
                  <a:srgbClr val="00B0F0"/>
                </a:solidFill>
              </a:rPr>
              <a:t>La</a:t>
            </a:r>
            <a:r>
              <a:rPr lang="fr-FR" sz="2000" spc="-34" dirty="0">
                <a:solidFill>
                  <a:srgbClr val="00B0F0"/>
                </a:solidFill>
              </a:rPr>
              <a:t> </a:t>
            </a:r>
            <a:r>
              <a:rPr lang="fr-FR" sz="2000" dirty="0">
                <a:solidFill>
                  <a:srgbClr val="00B0F0"/>
                </a:solidFill>
              </a:rPr>
              <a:t>procédure</a:t>
            </a:r>
            <a:r>
              <a:rPr lang="fr-FR" sz="2000" spc="-15" dirty="0">
                <a:solidFill>
                  <a:srgbClr val="00B0F0"/>
                </a:solidFill>
              </a:rPr>
              <a:t> </a:t>
            </a:r>
            <a:r>
              <a:rPr lang="fr-FR" sz="2000" dirty="0">
                <a:solidFill>
                  <a:srgbClr val="00B0F0"/>
                </a:solidFill>
              </a:rPr>
              <a:t>issue</a:t>
            </a:r>
            <a:r>
              <a:rPr lang="fr-FR" sz="2000" spc="-38" dirty="0">
                <a:solidFill>
                  <a:srgbClr val="00B0F0"/>
                </a:solidFill>
              </a:rPr>
              <a:t> </a:t>
            </a:r>
            <a:r>
              <a:rPr lang="fr-FR" sz="2000" dirty="0">
                <a:solidFill>
                  <a:srgbClr val="00B0F0"/>
                </a:solidFill>
              </a:rPr>
              <a:t>du</a:t>
            </a:r>
            <a:r>
              <a:rPr lang="fr-FR" sz="2000" spc="-34" dirty="0">
                <a:solidFill>
                  <a:srgbClr val="00B0F0"/>
                </a:solidFill>
              </a:rPr>
              <a:t> </a:t>
            </a:r>
            <a:r>
              <a:rPr lang="fr-FR" sz="2000" spc="-8" dirty="0">
                <a:solidFill>
                  <a:srgbClr val="00B0F0"/>
                </a:solidFill>
              </a:rPr>
              <a:t>déport</a:t>
            </a:r>
          </a:p>
          <a:p>
            <a:pPr marL="12859">
              <a:spcBef>
                <a:spcPts val="1796"/>
              </a:spcBef>
            </a:pPr>
            <a:r>
              <a:rPr lang="fr-FR" sz="2000" dirty="0"/>
              <a:t>1/</a:t>
            </a:r>
            <a:r>
              <a:rPr lang="fr-FR" sz="2000" spc="-23" dirty="0"/>
              <a:t> </a:t>
            </a:r>
            <a:r>
              <a:rPr lang="fr-FR" sz="2000" b="0" dirty="0">
                <a:solidFill>
                  <a:srgbClr val="000000"/>
                </a:solidFill>
                <a:cs typeface="Ebrima"/>
              </a:rPr>
              <a:t>Saisine</a:t>
            </a:r>
            <a:r>
              <a:rPr lang="fr-FR" sz="2000" spc="-23" dirty="0">
                <a:solidFill>
                  <a:srgbClr val="000000"/>
                </a:solidFill>
                <a:cs typeface="Ebrima"/>
              </a:rPr>
              <a:t> </a:t>
            </a:r>
            <a:r>
              <a:rPr lang="fr-FR" sz="2000" b="0" dirty="0">
                <a:solidFill>
                  <a:srgbClr val="000000"/>
                </a:solidFill>
                <a:cs typeface="Ebrima"/>
              </a:rPr>
              <a:t>par</a:t>
            </a:r>
            <a:r>
              <a:rPr lang="fr-FR" sz="2000" spc="-26" dirty="0">
                <a:solidFill>
                  <a:srgbClr val="000000"/>
                </a:solidFill>
                <a:cs typeface="Ebrima"/>
              </a:rPr>
              <a:t> </a:t>
            </a:r>
            <a:r>
              <a:rPr lang="fr-FR" sz="2000" b="0" dirty="0">
                <a:solidFill>
                  <a:srgbClr val="000000"/>
                </a:solidFill>
                <a:cs typeface="Ebrima"/>
              </a:rPr>
              <a:t>l’agent</a:t>
            </a:r>
            <a:r>
              <a:rPr lang="fr-FR" sz="2000" spc="-15" dirty="0">
                <a:solidFill>
                  <a:srgbClr val="000000"/>
                </a:solidFill>
                <a:cs typeface="Ebrima"/>
              </a:rPr>
              <a:t> </a:t>
            </a:r>
            <a:r>
              <a:rPr lang="fr-FR" sz="2000" b="0" dirty="0">
                <a:solidFill>
                  <a:srgbClr val="000000"/>
                </a:solidFill>
                <a:cs typeface="Ebrima"/>
              </a:rPr>
              <a:t>du</a:t>
            </a:r>
            <a:r>
              <a:rPr lang="fr-FR" sz="2000" spc="-15" dirty="0">
                <a:solidFill>
                  <a:srgbClr val="000000"/>
                </a:solidFill>
                <a:cs typeface="Ebrima"/>
              </a:rPr>
              <a:t> </a:t>
            </a:r>
            <a:r>
              <a:rPr lang="fr-FR" sz="2000" b="0" dirty="0">
                <a:solidFill>
                  <a:srgbClr val="000000"/>
                </a:solidFill>
                <a:cs typeface="Ebrima"/>
              </a:rPr>
              <a:t>CDG18</a:t>
            </a:r>
            <a:r>
              <a:rPr lang="fr-FR" sz="2000" dirty="0"/>
              <a:t> par mel à l’adresse: </a:t>
            </a:r>
            <a:r>
              <a:rPr lang="fr-FR" sz="2000" i="1" u="sng" dirty="0">
                <a:solidFill>
                  <a:srgbClr val="0070C0"/>
                </a:solidFill>
                <a:hlinkClick r:id="rId2"/>
              </a:rPr>
              <a:t>mediation@cdg18.fr</a:t>
            </a:r>
            <a:r>
              <a:rPr lang="fr-FR" sz="2000" i="1" u="sng" dirty="0">
                <a:solidFill>
                  <a:srgbClr val="0070C0"/>
                </a:solidFill>
              </a:rPr>
              <a:t>  </a:t>
            </a:r>
            <a:r>
              <a:rPr lang="fr-FR" sz="2000" dirty="0"/>
              <a:t> ou par courrier au CDG18</a:t>
            </a:r>
          </a:p>
          <a:p>
            <a:pPr marL="12859">
              <a:spcBef>
                <a:spcPts val="1796"/>
              </a:spcBef>
            </a:pPr>
            <a:r>
              <a:rPr lang="fr-FR" sz="2000" dirty="0"/>
              <a:t>2/</a:t>
            </a:r>
            <a:r>
              <a:rPr lang="fr-FR" sz="2000" spc="-26" dirty="0"/>
              <a:t> </a:t>
            </a:r>
            <a:r>
              <a:rPr lang="fr-FR" sz="2000" b="0" dirty="0">
                <a:solidFill>
                  <a:srgbClr val="000000"/>
                </a:solidFill>
                <a:cs typeface="Ebrima"/>
              </a:rPr>
              <a:t>Accusé</a:t>
            </a:r>
            <a:r>
              <a:rPr lang="fr-FR" sz="2000" spc="-26" dirty="0">
                <a:solidFill>
                  <a:srgbClr val="000000"/>
                </a:solidFill>
                <a:cs typeface="Ebrima"/>
              </a:rPr>
              <a:t> </a:t>
            </a:r>
            <a:r>
              <a:rPr lang="fr-FR" sz="2000" b="0" dirty="0">
                <a:solidFill>
                  <a:srgbClr val="000000"/>
                </a:solidFill>
                <a:cs typeface="Ebrima"/>
              </a:rPr>
              <a:t>de</a:t>
            </a:r>
            <a:r>
              <a:rPr lang="fr-FR" sz="2000" spc="-23" dirty="0">
                <a:solidFill>
                  <a:srgbClr val="000000"/>
                </a:solidFill>
                <a:cs typeface="Ebrima"/>
              </a:rPr>
              <a:t> </a:t>
            </a:r>
            <a:r>
              <a:rPr lang="fr-FR" sz="2000" b="0" dirty="0">
                <a:solidFill>
                  <a:srgbClr val="000000"/>
                </a:solidFill>
                <a:cs typeface="Ebrima"/>
              </a:rPr>
              <a:t>réception</a:t>
            </a:r>
            <a:r>
              <a:rPr lang="fr-FR" sz="2000" spc="-8" dirty="0">
                <a:solidFill>
                  <a:srgbClr val="000000"/>
                </a:solidFill>
                <a:cs typeface="Ebrima"/>
              </a:rPr>
              <a:t> </a:t>
            </a:r>
            <a:r>
              <a:rPr lang="fr-FR" sz="2000" b="0" dirty="0">
                <a:solidFill>
                  <a:srgbClr val="000000"/>
                </a:solidFill>
                <a:cs typeface="Ebrima"/>
              </a:rPr>
              <a:t>par</a:t>
            </a:r>
            <a:r>
              <a:rPr lang="fr-FR" sz="2000" spc="-19" dirty="0">
                <a:solidFill>
                  <a:srgbClr val="000000"/>
                </a:solidFill>
                <a:cs typeface="Ebrima"/>
              </a:rPr>
              <a:t> </a:t>
            </a:r>
            <a:r>
              <a:rPr lang="fr-FR" sz="2000" b="0" dirty="0">
                <a:solidFill>
                  <a:srgbClr val="000000"/>
                </a:solidFill>
                <a:cs typeface="Ebrima"/>
              </a:rPr>
              <a:t>le</a:t>
            </a:r>
            <a:r>
              <a:rPr lang="fr-FR" sz="2000" spc="-23" dirty="0">
                <a:solidFill>
                  <a:srgbClr val="000000"/>
                </a:solidFill>
                <a:cs typeface="Ebrima"/>
              </a:rPr>
              <a:t> </a:t>
            </a:r>
            <a:r>
              <a:rPr lang="fr-FR" sz="2000" b="0" dirty="0">
                <a:solidFill>
                  <a:srgbClr val="000000"/>
                </a:solidFill>
                <a:cs typeface="Ebrima"/>
              </a:rPr>
              <a:t>CDG18 </a:t>
            </a:r>
            <a:r>
              <a:rPr lang="fr-FR" sz="2000" spc="-15" dirty="0">
                <a:solidFill>
                  <a:srgbClr val="000000"/>
                </a:solidFill>
                <a:cs typeface="Ebrima"/>
              </a:rPr>
              <a:t> qui vérifie que la collectivité a bien conventionné et </a:t>
            </a:r>
            <a:r>
              <a:rPr lang="fr-FR" sz="2000" b="0" dirty="0">
                <a:solidFill>
                  <a:srgbClr val="000000"/>
                </a:solidFill>
                <a:cs typeface="Ebrima"/>
              </a:rPr>
              <a:t>qui</a:t>
            </a:r>
            <a:r>
              <a:rPr lang="fr-FR" sz="2000" spc="-23" dirty="0">
                <a:solidFill>
                  <a:srgbClr val="000000"/>
                </a:solidFill>
                <a:cs typeface="Ebrima"/>
              </a:rPr>
              <a:t> </a:t>
            </a:r>
            <a:r>
              <a:rPr lang="fr-FR" sz="2000" b="0" dirty="0">
                <a:solidFill>
                  <a:srgbClr val="000000"/>
                </a:solidFill>
                <a:cs typeface="Ebrima"/>
              </a:rPr>
              <a:t>transmet</a:t>
            </a:r>
            <a:r>
              <a:rPr lang="fr-FR" sz="2000" spc="-34" dirty="0">
                <a:solidFill>
                  <a:srgbClr val="000000"/>
                </a:solidFill>
                <a:cs typeface="Ebrima"/>
              </a:rPr>
              <a:t> </a:t>
            </a:r>
            <a:r>
              <a:rPr lang="fr-FR" sz="2000" b="0" dirty="0">
                <a:solidFill>
                  <a:srgbClr val="000000"/>
                </a:solidFill>
                <a:cs typeface="Ebrima"/>
              </a:rPr>
              <a:t>le</a:t>
            </a:r>
            <a:r>
              <a:rPr lang="fr-FR" sz="2000" spc="-11" dirty="0">
                <a:solidFill>
                  <a:srgbClr val="000000"/>
                </a:solidFill>
                <a:cs typeface="Ebrima"/>
              </a:rPr>
              <a:t> </a:t>
            </a:r>
            <a:r>
              <a:rPr lang="fr-FR" sz="2000" b="0" dirty="0">
                <a:solidFill>
                  <a:srgbClr val="000000"/>
                </a:solidFill>
                <a:cs typeface="Ebrima"/>
              </a:rPr>
              <a:t>dossier</a:t>
            </a:r>
            <a:r>
              <a:rPr lang="fr-FR" sz="2000" spc="-8" dirty="0">
                <a:solidFill>
                  <a:srgbClr val="000000"/>
                </a:solidFill>
                <a:cs typeface="Ebrima"/>
              </a:rPr>
              <a:t> </a:t>
            </a:r>
            <a:r>
              <a:rPr lang="fr-FR" sz="2000" b="0" dirty="0">
                <a:solidFill>
                  <a:srgbClr val="000000"/>
                </a:solidFill>
                <a:cs typeface="Ebrima"/>
              </a:rPr>
              <a:t>au</a:t>
            </a:r>
            <a:r>
              <a:rPr lang="fr-FR" sz="2000" spc="-23" dirty="0">
                <a:solidFill>
                  <a:srgbClr val="000000"/>
                </a:solidFill>
                <a:cs typeface="Ebrima"/>
              </a:rPr>
              <a:t> </a:t>
            </a:r>
            <a:r>
              <a:rPr lang="fr-FR" sz="2000" b="0" dirty="0">
                <a:solidFill>
                  <a:srgbClr val="000000"/>
                </a:solidFill>
                <a:cs typeface="Ebrima"/>
              </a:rPr>
              <a:t>médiateur</a:t>
            </a:r>
            <a:r>
              <a:rPr lang="fr-FR" sz="2000" spc="-19" dirty="0">
                <a:solidFill>
                  <a:srgbClr val="000000"/>
                </a:solidFill>
                <a:cs typeface="Ebrima"/>
              </a:rPr>
              <a:t> </a:t>
            </a:r>
            <a:r>
              <a:rPr lang="fr-FR" sz="2000" b="0" dirty="0">
                <a:solidFill>
                  <a:srgbClr val="000000"/>
                </a:solidFill>
                <a:cs typeface="Ebrima"/>
              </a:rPr>
              <a:t>du</a:t>
            </a:r>
            <a:r>
              <a:rPr lang="fr-FR" sz="2000" spc="-23" dirty="0">
                <a:solidFill>
                  <a:srgbClr val="000000"/>
                </a:solidFill>
                <a:cs typeface="Ebrima"/>
              </a:rPr>
              <a:t> </a:t>
            </a:r>
            <a:r>
              <a:rPr lang="fr-FR" sz="2000" b="0" dirty="0">
                <a:solidFill>
                  <a:srgbClr val="000000"/>
                </a:solidFill>
                <a:cs typeface="Ebrima"/>
              </a:rPr>
              <a:t>CDG36</a:t>
            </a:r>
            <a:r>
              <a:rPr lang="fr-FR" sz="2000" spc="-26" dirty="0">
                <a:solidFill>
                  <a:srgbClr val="000000"/>
                </a:solidFill>
                <a:cs typeface="Ebrima"/>
              </a:rPr>
              <a:t> </a:t>
            </a:r>
          </a:p>
          <a:p>
            <a:pPr marL="12383">
              <a:lnSpc>
                <a:spcPct val="100000"/>
              </a:lnSpc>
              <a:spcBef>
                <a:spcPts val="1800"/>
              </a:spcBef>
            </a:pPr>
            <a:r>
              <a:rPr lang="fr-FR" sz="2000" dirty="0"/>
              <a:t>3/</a:t>
            </a:r>
            <a:r>
              <a:rPr lang="fr-FR" sz="2000" spc="64" dirty="0"/>
              <a:t> </a:t>
            </a:r>
            <a:r>
              <a:rPr lang="fr-FR" sz="2000" b="0" dirty="0">
                <a:solidFill>
                  <a:srgbClr val="000000"/>
                </a:solidFill>
                <a:cs typeface="Ebrima"/>
              </a:rPr>
              <a:t>Instruction</a:t>
            </a:r>
            <a:r>
              <a:rPr lang="fr-FR" sz="2000" spc="68" dirty="0">
                <a:solidFill>
                  <a:srgbClr val="000000"/>
                </a:solidFill>
                <a:cs typeface="Ebrima"/>
              </a:rPr>
              <a:t> </a:t>
            </a:r>
            <a:r>
              <a:rPr lang="fr-FR" sz="2000" b="0" dirty="0">
                <a:solidFill>
                  <a:srgbClr val="000000"/>
                </a:solidFill>
                <a:cs typeface="Ebrima"/>
              </a:rPr>
              <a:t>de</a:t>
            </a:r>
            <a:r>
              <a:rPr lang="fr-FR" sz="2000" spc="79" dirty="0">
                <a:solidFill>
                  <a:srgbClr val="000000"/>
                </a:solidFill>
                <a:cs typeface="Ebrima"/>
              </a:rPr>
              <a:t> </a:t>
            </a:r>
            <a:r>
              <a:rPr lang="fr-FR" sz="2000" b="0" dirty="0">
                <a:solidFill>
                  <a:srgbClr val="000000"/>
                </a:solidFill>
                <a:cs typeface="Ebrima"/>
              </a:rPr>
              <a:t>la</a:t>
            </a:r>
            <a:r>
              <a:rPr lang="fr-FR" sz="2000" spc="75" dirty="0">
                <a:solidFill>
                  <a:srgbClr val="000000"/>
                </a:solidFill>
                <a:cs typeface="Ebrima"/>
              </a:rPr>
              <a:t> </a:t>
            </a:r>
            <a:r>
              <a:rPr lang="fr-FR" sz="2000" b="0" dirty="0">
                <a:solidFill>
                  <a:srgbClr val="000000"/>
                </a:solidFill>
                <a:cs typeface="Ebrima"/>
              </a:rPr>
              <a:t>demande,</a:t>
            </a:r>
            <a:r>
              <a:rPr lang="fr-FR" sz="2000" spc="71" dirty="0">
                <a:solidFill>
                  <a:srgbClr val="000000"/>
                </a:solidFill>
                <a:cs typeface="Ebrima"/>
              </a:rPr>
              <a:t> </a:t>
            </a:r>
            <a:r>
              <a:rPr lang="fr-FR" sz="2000" b="0" dirty="0">
                <a:solidFill>
                  <a:srgbClr val="000000"/>
                </a:solidFill>
                <a:cs typeface="Ebrima"/>
              </a:rPr>
              <a:t>prise</a:t>
            </a:r>
            <a:r>
              <a:rPr lang="fr-FR" sz="2000" spc="79" dirty="0">
                <a:solidFill>
                  <a:srgbClr val="000000"/>
                </a:solidFill>
                <a:cs typeface="Ebrima"/>
              </a:rPr>
              <a:t> </a:t>
            </a:r>
            <a:r>
              <a:rPr lang="fr-FR" sz="2000" b="0" dirty="0">
                <a:solidFill>
                  <a:srgbClr val="000000"/>
                </a:solidFill>
                <a:cs typeface="Ebrima"/>
              </a:rPr>
              <a:t>de</a:t>
            </a:r>
            <a:r>
              <a:rPr lang="fr-FR" sz="2000" spc="68" dirty="0">
                <a:solidFill>
                  <a:srgbClr val="000000"/>
                </a:solidFill>
                <a:cs typeface="Ebrima"/>
              </a:rPr>
              <a:t> </a:t>
            </a:r>
            <a:r>
              <a:rPr lang="fr-FR" sz="2000" b="0" dirty="0">
                <a:solidFill>
                  <a:srgbClr val="000000"/>
                </a:solidFill>
                <a:cs typeface="Ebrima"/>
              </a:rPr>
              <a:t>contact</a:t>
            </a:r>
            <a:r>
              <a:rPr lang="fr-FR" sz="2000" spc="68" dirty="0">
                <a:solidFill>
                  <a:srgbClr val="000000"/>
                </a:solidFill>
                <a:cs typeface="Ebrima"/>
              </a:rPr>
              <a:t> </a:t>
            </a:r>
            <a:r>
              <a:rPr lang="fr-FR" sz="2000" b="0" dirty="0">
                <a:solidFill>
                  <a:srgbClr val="000000"/>
                </a:solidFill>
                <a:cs typeface="Ebrima"/>
              </a:rPr>
              <a:t>avec</a:t>
            </a:r>
            <a:r>
              <a:rPr lang="fr-FR" sz="2000" spc="71" dirty="0">
                <a:solidFill>
                  <a:srgbClr val="000000"/>
                </a:solidFill>
                <a:cs typeface="Ebrima"/>
              </a:rPr>
              <a:t> </a:t>
            </a:r>
            <a:r>
              <a:rPr lang="fr-FR" sz="2000" b="0" dirty="0">
                <a:solidFill>
                  <a:srgbClr val="000000"/>
                </a:solidFill>
                <a:cs typeface="Ebrima"/>
              </a:rPr>
              <a:t>les</a:t>
            </a:r>
            <a:r>
              <a:rPr lang="fr-FR" sz="2000" spc="75" dirty="0">
                <a:solidFill>
                  <a:srgbClr val="000000"/>
                </a:solidFill>
                <a:cs typeface="Ebrima"/>
              </a:rPr>
              <a:t> </a:t>
            </a:r>
            <a:r>
              <a:rPr lang="fr-FR" sz="2000" b="0" dirty="0">
                <a:solidFill>
                  <a:srgbClr val="000000"/>
                </a:solidFill>
                <a:cs typeface="Ebrima"/>
              </a:rPr>
              <a:t>parties</a:t>
            </a:r>
            <a:r>
              <a:rPr lang="fr-FR" sz="2000" spc="71" dirty="0">
                <a:solidFill>
                  <a:srgbClr val="000000"/>
                </a:solidFill>
                <a:cs typeface="Ebrima"/>
              </a:rPr>
              <a:t> </a:t>
            </a:r>
            <a:r>
              <a:rPr lang="fr-FR" sz="2000" b="0" dirty="0">
                <a:solidFill>
                  <a:srgbClr val="000000"/>
                </a:solidFill>
                <a:cs typeface="Ebrima"/>
              </a:rPr>
              <a:t>et</a:t>
            </a:r>
            <a:r>
              <a:rPr lang="fr-FR" sz="2000" spc="83" dirty="0">
                <a:solidFill>
                  <a:srgbClr val="000000"/>
                </a:solidFill>
                <a:cs typeface="Ebrima"/>
              </a:rPr>
              <a:t> </a:t>
            </a:r>
            <a:r>
              <a:rPr lang="fr-FR" sz="2000" b="0" dirty="0">
                <a:solidFill>
                  <a:srgbClr val="000000"/>
                </a:solidFill>
                <a:cs typeface="Ebrima"/>
              </a:rPr>
              <a:t>déroulé</a:t>
            </a:r>
            <a:r>
              <a:rPr lang="fr-FR" sz="2000" spc="68" dirty="0">
                <a:solidFill>
                  <a:srgbClr val="000000"/>
                </a:solidFill>
                <a:cs typeface="Ebrima"/>
              </a:rPr>
              <a:t> </a:t>
            </a:r>
            <a:r>
              <a:rPr lang="fr-FR" sz="2000" b="0" dirty="0">
                <a:solidFill>
                  <a:srgbClr val="000000"/>
                </a:solidFill>
                <a:cs typeface="Ebrima"/>
              </a:rPr>
              <a:t>de</a:t>
            </a:r>
            <a:r>
              <a:rPr lang="fr-FR" sz="2000" spc="79" dirty="0">
                <a:solidFill>
                  <a:srgbClr val="000000"/>
                </a:solidFill>
                <a:cs typeface="Ebrima"/>
              </a:rPr>
              <a:t> </a:t>
            </a:r>
            <a:r>
              <a:rPr lang="fr-FR" sz="2000" b="0" dirty="0">
                <a:solidFill>
                  <a:srgbClr val="000000"/>
                </a:solidFill>
                <a:cs typeface="Ebrima"/>
              </a:rPr>
              <a:t>la</a:t>
            </a:r>
            <a:r>
              <a:rPr lang="fr-FR" sz="2000" spc="75" dirty="0">
                <a:solidFill>
                  <a:srgbClr val="000000"/>
                </a:solidFill>
                <a:cs typeface="Ebrima"/>
              </a:rPr>
              <a:t> </a:t>
            </a:r>
            <a:r>
              <a:rPr lang="fr-FR" sz="2000" b="0" dirty="0">
                <a:solidFill>
                  <a:srgbClr val="000000"/>
                </a:solidFill>
                <a:cs typeface="Ebrima"/>
              </a:rPr>
              <a:t>médiation</a:t>
            </a:r>
            <a:r>
              <a:rPr lang="fr-FR" sz="2000" spc="71" dirty="0">
                <a:solidFill>
                  <a:srgbClr val="000000"/>
                </a:solidFill>
                <a:cs typeface="Ebrima"/>
              </a:rPr>
              <a:t> </a:t>
            </a:r>
            <a:r>
              <a:rPr lang="fr-FR" sz="2000" b="0" dirty="0">
                <a:solidFill>
                  <a:srgbClr val="000000"/>
                </a:solidFill>
                <a:cs typeface="Ebrima"/>
              </a:rPr>
              <a:t>par</a:t>
            </a:r>
            <a:r>
              <a:rPr lang="fr-FR" sz="2000" spc="79" dirty="0">
                <a:solidFill>
                  <a:srgbClr val="000000"/>
                </a:solidFill>
                <a:cs typeface="Ebrima"/>
              </a:rPr>
              <a:t> </a:t>
            </a:r>
            <a:r>
              <a:rPr lang="fr-FR" sz="2000" spc="-19" dirty="0">
                <a:solidFill>
                  <a:srgbClr val="000000"/>
                </a:solidFill>
                <a:cs typeface="Ebrima"/>
              </a:rPr>
              <a:t>le </a:t>
            </a:r>
            <a:r>
              <a:rPr lang="fr-FR" sz="2000" b="0" dirty="0">
                <a:solidFill>
                  <a:srgbClr val="000000"/>
                </a:solidFill>
                <a:cs typeface="Ebrima"/>
              </a:rPr>
              <a:t>CDG</a:t>
            </a:r>
            <a:r>
              <a:rPr lang="fr-FR" sz="2000" spc="-15" dirty="0">
                <a:solidFill>
                  <a:srgbClr val="000000"/>
                </a:solidFill>
                <a:cs typeface="Ebrima"/>
              </a:rPr>
              <a:t> 36</a:t>
            </a:r>
          </a:p>
          <a:p>
            <a:pPr marL="12383">
              <a:lnSpc>
                <a:spcPct val="100000"/>
              </a:lnSpc>
              <a:spcBef>
                <a:spcPts val="1800"/>
              </a:spcBef>
            </a:pPr>
            <a:r>
              <a:rPr lang="fr-FR" sz="2000" dirty="0"/>
              <a:t>4/</a:t>
            </a:r>
            <a:r>
              <a:rPr lang="fr-FR" sz="2000" spc="-26" dirty="0"/>
              <a:t> </a:t>
            </a:r>
            <a:r>
              <a:rPr lang="fr-FR" sz="2000" b="0" dirty="0">
                <a:solidFill>
                  <a:srgbClr val="000000"/>
                </a:solidFill>
                <a:cs typeface="Ebrima"/>
              </a:rPr>
              <a:t>Rédaction</a:t>
            </a:r>
            <a:r>
              <a:rPr lang="fr-FR" sz="2000" spc="-23" dirty="0">
                <a:solidFill>
                  <a:srgbClr val="000000"/>
                </a:solidFill>
                <a:cs typeface="Ebrima"/>
              </a:rPr>
              <a:t> </a:t>
            </a:r>
            <a:r>
              <a:rPr lang="fr-FR" sz="2000" b="0" dirty="0">
                <a:solidFill>
                  <a:srgbClr val="000000"/>
                </a:solidFill>
                <a:cs typeface="Ebrima"/>
              </a:rPr>
              <a:t>et</a:t>
            </a:r>
            <a:r>
              <a:rPr lang="fr-FR" sz="2000" spc="-15" dirty="0">
                <a:solidFill>
                  <a:srgbClr val="000000"/>
                </a:solidFill>
                <a:cs typeface="Ebrima"/>
              </a:rPr>
              <a:t> </a:t>
            </a:r>
            <a:r>
              <a:rPr lang="fr-FR" sz="2000" b="0" dirty="0">
                <a:solidFill>
                  <a:srgbClr val="000000"/>
                </a:solidFill>
                <a:cs typeface="Ebrima"/>
              </a:rPr>
              <a:t>transmission</a:t>
            </a:r>
            <a:r>
              <a:rPr lang="fr-FR" sz="2000" spc="-30" dirty="0">
                <a:solidFill>
                  <a:srgbClr val="000000"/>
                </a:solidFill>
                <a:cs typeface="Ebrima"/>
              </a:rPr>
              <a:t> </a:t>
            </a:r>
            <a:r>
              <a:rPr lang="fr-FR" sz="2000" b="0" dirty="0">
                <a:solidFill>
                  <a:srgbClr val="000000"/>
                </a:solidFill>
                <a:cs typeface="Ebrima"/>
              </a:rPr>
              <a:t>aux</a:t>
            </a:r>
            <a:r>
              <a:rPr lang="fr-FR" sz="2000" spc="-34" dirty="0">
                <a:solidFill>
                  <a:srgbClr val="000000"/>
                </a:solidFill>
                <a:cs typeface="Ebrima"/>
              </a:rPr>
              <a:t> </a:t>
            </a:r>
            <a:r>
              <a:rPr lang="fr-FR" sz="2000" b="0" dirty="0">
                <a:solidFill>
                  <a:srgbClr val="000000"/>
                </a:solidFill>
                <a:cs typeface="Ebrima"/>
              </a:rPr>
              <a:t>parties</a:t>
            </a:r>
            <a:r>
              <a:rPr lang="fr-FR" sz="2000" spc="-19" dirty="0">
                <a:solidFill>
                  <a:srgbClr val="000000"/>
                </a:solidFill>
                <a:cs typeface="Ebrima"/>
              </a:rPr>
              <a:t> </a:t>
            </a:r>
            <a:r>
              <a:rPr lang="fr-FR" sz="2000" b="0" dirty="0">
                <a:solidFill>
                  <a:srgbClr val="000000"/>
                </a:solidFill>
                <a:cs typeface="Ebrima"/>
              </a:rPr>
              <a:t>par</a:t>
            </a:r>
            <a:r>
              <a:rPr lang="fr-FR" sz="2000" spc="-30" dirty="0">
                <a:solidFill>
                  <a:srgbClr val="000000"/>
                </a:solidFill>
                <a:cs typeface="Ebrima"/>
              </a:rPr>
              <a:t> </a:t>
            </a:r>
            <a:r>
              <a:rPr lang="fr-FR" sz="2000" b="0" dirty="0">
                <a:solidFill>
                  <a:srgbClr val="000000"/>
                </a:solidFill>
                <a:cs typeface="Ebrima"/>
              </a:rPr>
              <a:t>le</a:t>
            </a:r>
            <a:r>
              <a:rPr lang="fr-FR" sz="2000" spc="-11" dirty="0">
                <a:solidFill>
                  <a:srgbClr val="000000"/>
                </a:solidFill>
                <a:cs typeface="Ebrima"/>
              </a:rPr>
              <a:t> </a:t>
            </a:r>
            <a:r>
              <a:rPr lang="fr-FR" sz="2000" b="0" dirty="0">
                <a:solidFill>
                  <a:srgbClr val="000000"/>
                </a:solidFill>
                <a:cs typeface="Ebrima"/>
              </a:rPr>
              <a:t>médiateur</a:t>
            </a:r>
            <a:r>
              <a:rPr lang="fr-FR" sz="2000" spc="-19" dirty="0">
                <a:solidFill>
                  <a:srgbClr val="000000"/>
                </a:solidFill>
                <a:cs typeface="Ebrima"/>
              </a:rPr>
              <a:t> </a:t>
            </a:r>
            <a:r>
              <a:rPr lang="fr-FR" sz="2000" b="0" dirty="0">
                <a:solidFill>
                  <a:srgbClr val="000000"/>
                </a:solidFill>
                <a:cs typeface="Ebrima"/>
              </a:rPr>
              <a:t>d’un</a:t>
            </a:r>
            <a:r>
              <a:rPr lang="fr-FR" sz="2000" spc="-15" dirty="0">
                <a:solidFill>
                  <a:srgbClr val="000000"/>
                </a:solidFill>
                <a:cs typeface="Ebrima"/>
              </a:rPr>
              <a:t> </a:t>
            </a:r>
            <a:r>
              <a:rPr lang="fr-FR" sz="2000" b="0" dirty="0">
                <a:solidFill>
                  <a:srgbClr val="000000"/>
                </a:solidFill>
                <a:cs typeface="Ebrima"/>
              </a:rPr>
              <a:t>PV</a:t>
            </a:r>
            <a:r>
              <a:rPr lang="fr-FR" sz="2000" spc="-26" dirty="0">
                <a:solidFill>
                  <a:srgbClr val="000000"/>
                </a:solidFill>
                <a:cs typeface="Ebrima"/>
              </a:rPr>
              <a:t> </a:t>
            </a:r>
            <a:r>
              <a:rPr lang="fr-FR" sz="2000" b="0" dirty="0">
                <a:solidFill>
                  <a:srgbClr val="000000"/>
                </a:solidFill>
                <a:cs typeface="Ebrima"/>
              </a:rPr>
              <a:t>de</a:t>
            </a:r>
            <a:r>
              <a:rPr lang="fr-FR" sz="2000" spc="-23" dirty="0">
                <a:solidFill>
                  <a:srgbClr val="000000"/>
                </a:solidFill>
                <a:cs typeface="Ebrima"/>
              </a:rPr>
              <a:t> </a:t>
            </a:r>
            <a:r>
              <a:rPr lang="fr-FR" sz="2000" b="0" dirty="0">
                <a:solidFill>
                  <a:srgbClr val="000000"/>
                </a:solidFill>
                <a:cs typeface="Ebrima"/>
              </a:rPr>
              <a:t>fin</a:t>
            </a:r>
            <a:r>
              <a:rPr lang="fr-FR" sz="2000" spc="-11" dirty="0">
                <a:solidFill>
                  <a:srgbClr val="000000"/>
                </a:solidFill>
                <a:cs typeface="Ebrima"/>
              </a:rPr>
              <a:t> </a:t>
            </a:r>
            <a:r>
              <a:rPr lang="fr-FR" sz="2000" b="0" dirty="0">
                <a:solidFill>
                  <a:srgbClr val="000000"/>
                </a:solidFill>
                <a:cs typeface="Ebrima"/>
              </a:rPr>
              <a:t>de</a:t>
            </a:r>
            <a:r>
              <a:rPr lang="fr-FR" sz="2000" spc="-11" dirty="0">
                <a:solidFill>
                  <a:srgbClr val="000000"/>
                </a:solidFill>
                <a:cs typeface="Ebrima"/>
              </a:rPr>
              <a:t> </a:t>
            </a:r>
            <a:r>
              <a:rPr lang="fr-FR" sz="2000" spc="-8" dirty="0">
                <a:solidFill>
                  <a:srgbClr val="000000"/>
                </a:solidFill>
                <a:cs typeface="Ebrima"/>
              </a:rPr>
              <a:t>médiation</a:t>
            </a:r>
          </a:p>
        </p:txBody>
      </p:sp>
      <p:sp>
        <p:nvSpPr>
          <p:cNvPr id="5" name="Titre 5">
            <a:extLst>
              <a:ext uri="{FF2B5EF4-FFF2-40B4-BE49-F238E27FC236}">
                <a16:creationId xmlns:a16="http://schemas.microsoft.com/office/drawing/2014/main" id="{22C8799C-6B8A-A4F7-B951-669E34868CB2}"/>
              </a:ext>
            </a:extLst>
          </p:cNvPr>
          <p:cNvSpPr txBox="1">
            <a:spLocks/>
          </p:cNvSpPr>
          <p:nvPr/>
        </p:nvSpPr>
        <p:spPr>
          <a:xfrm>
            <a:off x="690980" y="1600200"/>
            <a:ext cx="8533396" cy="658960"/>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fr-FR" sz="3200" b="1" dirty="0">
                <a:solidFill>
                  <a:srgbClr val="FF0000"/>
                </a:solidFill>
              </a:rPr>
              <a:t>La procédure au CDG18</a:t>
            </a:r>
            <a:endParaRPr lang="fr-FR" dirty="0"/>
          </a:p>
        </p:txBody>
      </p:sp>
      <p:pic>
        <p:nvPicPr>
          <p:cNvPr id="8" name="Image 7" descr="Logo_CDG18_BS.jpg">
            <a:extLst>
              <a:ext uri="{FF2B5EF4-FFF2-40B4-BE49-F238E27FC236}">
                <a16:creationId xmlns:a16="http://schemas.microsoft.com/office/drawing/2014/main" id="{87CE5330-8B4C-BF86-A4FF-A7EAB06423BD}"/>
              </a:ext>
            </a:extLst>
          </p:cNvPr>
          <p:cNvPicPr>
            <a:picLocks noChangeAspect="1"/>
          </p:cNvPicPr>
          <p:nvPr/>
        </p:nvPicPr>
        <p:blipFill>
          <a:blip r:embed="rId3"/>
          <a:stretch>
            <a:fillRect/>
          </a:stretch>
        </p:blipFill>
        <p:spPr>
          <a:xfrm>
            <a:off x="124778" y="0"/>
            <a:ext cx="1422426" cy="1443762"/>
          </a:xfrm>
          <a:prstGeom prst="rect">
            <a:avLst/>
          </a:prstGeom>
        </p:spPr>
      </p:pic>
      <p:grpSp>
        <p:nvGrpSpPr>
          <p:cNvPr id="9" name="Groupe 14">
            <a:extLst>
              <a:ext uri="{FF2B5EF4-FFF2-40B4-BE49-F238E27FC236}">
                <a16:creationId xmlns:a16="http://schemas.microsoft.com/office/drawing/2014/main" id="{42AC6D7C-6714-DBF0-E167-AB8929D496DC}"/>
              </a:ext>
            </a:extLst>
          </p:cNvPr>
          <p:cNvGrpSpPr>
            <a:grpSpLocks/>
          </p:cNvGrpSpPr>
          <p:nvPr/>
        </p:nvGrpSpPr>
        <p:grpSpPr bwMode="auto">
          <a:xfrm>
            <a:off x="1582764" y="239694"/>
            <a:ext cx="7661932" cy="1216962"/>
            <a:chOff x="2521302" y="4447632"/>
            <a:chExt cx="6645275" cy="2324642"/>
          </a:xfrm>
        </p:grpSpPr>
        <p:sp>
          <p:nvSpPr>
            <p:cNvPr id="10" name="Oval 2">
              <a:extLst>
                <a:ext uri="{FF2B5EF4-FFF2-40B4-BE49-F238E27FC236}">
                  <a16:creationId xmlns:a16="http://schemas.microsoft.com/office/drawing/2014/main" id="{B4520A92-9169-C87D-32C4-A19694A3CAFC}"/>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1" name="Rectangle 3">
              <a:extLst>
                <a:ext uri="{FF2B5EF4-FFF2-40B4-BE49-F238E27FC236}">
                  <a16:creationId xmlns:a16="http://schemas.microsoft.com/office/drawing/2014/main" id="{F24CD4B5-AF4F-917D-05F9-4C8F2CBBF3D7}"/>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2" name="Text Box 4">
              <a:extLst>
                <a:ext uri="{FF2B5EF4-FFF2-40B4-BE49-F238E27FC236}">
                  <a16:creationId xmlns:a16="http://schemas.microsoft.com/office/drawing/2014/main" id="{2CA9EE9E-80BC-9971-9140-B136D7F2687B}"/>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13" name="Group 6">
              <a:extLst>
                <a:ext uri="{FF2B5EF4-FFF2-40B4-BE49-F238E27FC236}">
                  <a16:creationId xmlns:a16="http://schemas.microsoft.com/office/drawing/2014/main" id="{6790CF44-7452-0D02-0A72-72AB0074501D}"/>
                </a:ext>
              </a:extLst>
            </p:cNvPr>
            <p:cNvGrpSpPr>
              <a:grpSpLocks/>
            </p:cNvGrpSpPr>
            <p:nvPr/>
          </p:nvGrpSpPr>
          <p:grpSpPr bwMode="auto">
            <a:xfrm>
              <a:off x="3957638" y="5091476"/>
              <a:ext cx="171450" cy="1165229"/>
              <a:chOff x="112099728" y="105931681"/>
              <a:chExt cx="170831" cy="1165800"/>
            </a:xfrm>
          </p:grpSpPr>
          <p:sp>
            <p:nvSpPr>
              <p:cNvPr id="18" name="Rectangle 7">
                <a:extLst>
                  <a:ext uri="{FF2B5EF4-FFF2-40B4-BE49-F238E27FC236}">
                    <a16:creationId xmlns:a16="http://schemas.microsoft.com/office/drawing/2014/main" id="{9B54B2FE-8510-AE33-DC29-728C70FD0472}"/>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19" name="Rectangle 8">
                <a:extLst>
                  <a:ext uri="{FF2B5EF4-FFF2-40B4-BE49-F238E27FC236}">
                    <a16:creationId xmlns:a16="http://schemas.microsoft.com/office/drawing/2014/main" id="{FBFEEB1A-6906-FF1F-87F8-19CCFAA121E7}"/>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0" name="Rectangle 9">
                <a:extLst>
                  <a:ext uri="{FF2B5EF4-FFF2-40B4-BE49-F238E27FC236}">
                    <a16:creationId xmlns:a16="http://schemas.microsoft.com/office/drawing/2014/main" id="{76F8BE29-3CF7-0DD0-7A6F-FB9A0D645EC7}"/>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14" name="Group 10">
              <a:extLst>
                <a:ext uri="{FF2B5EF4-FFF2-40B4-BE49-F238E27FC236}">
                  <a16:creationId xmlns:a16="http://schemas.microsoft.com/office/drawing/2014/main" id="{A73EB34B-0759-B689-73FE-7DD563AB809E}"/>
                </a:ext>
              </a:extLst>
            </p:cNvPr>
            <p:cNvGrpSpPr>
              <a:grpSpLocks/>
            </p:cNvGrpSpPr>
            <p:nvPr/>
          </p:nvGrpSpPr>
          <p:grpSpPr bwMode="auto">
            <a:xfrm>
              <a:off x="8701088" y="4447632"/>
              <a:ext cx="169862" cy="1163632"/>
              <a:chOff x="116843535" y="105289350"/>
              <a:chExt cx="170420" cy="1163658"/>
            </a:xfrm>
          </p:grpSpPr>
          <p:sp>
            <p:nvSpPr>
              <p:cNvPr id="15" name="Rectangle 14">
                <a:extLst>
                  <a:ext uri="{FF2B5EF4-FFF2-40B4-BE49-F238E27FC236}">
                    <a16:creationId xmlns:a16="http://schemas.microsoft.com/office/drawing/2014/main" id="{D12FAC13-11FB-7A99-53EB-287DF075AFAD}"/>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16" name="Rectangle 15">
                <a:extLst>
                  <a:ext uri="{FF2B5EF4-FFF2-40B4-BE49-F238E27FC236}">
                    <a16:creationId xmlns:a16="http://schemas.microsoft.com/office/drawing/2014/main" id="{3771F6BC-F8B6-356F-305B-8E36F1A56CD9}"/>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17" name="Rectangle 16">
                <a:extLst>
                  <a:ext uri="{FF2B5EF4-FFF2-40B4-BE49-F238E27FC236}">
                    <a16:creationId xmlns:a16="http://schemas.microsoft.com/office/drawing/2014/main" id="{66CAC03C-32B5-7E9F-B9AB-E2BC6D80F31D}"/>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Tree>
    <p:extLst>
      <p:ext uri="{BB962C8B-B14F-4D97-AF65-F5344CB8AC3E}">
        <p14:creationId xmlns:p14="http://schemas.microsoft.com/office/powerpoint/2010/main" val="1150731304"/>
      </p:ext>
    </p:extLst>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a:spLocks noGrp="1"/>
          </p:cNvSpPr>
          <p:nvPr>
            <p:ph type="sldNum" sz="quarter" idx="7"/>
          </p:nvPr>
        </p:nvSpPr>
        <p:spPr>
          <a:xfrm>
            <a:off x="11535844" y="6318338"/>
            <a:ext cx="279400" cy="264159"/>
          </a:xfrm>
          <a:prstGeom prst="rect">
            <a:avLst/>
          </a:prstGeom>
        </p:spPr>
        <p:txBody>
          <a:bodyPr vert="horz" wrap="square" lIns="0" tIns="0" rIns="0" bIns="0" rtlCol="0">
            <a:spAutoFit/>
          </a:bodyPr>
          <a:lstStyle>
            <a:defPPr>
              <a:defRPr kern="0"/>
            </a:defPPr>
            <a:lvl1pPr>
              <a:defRPr sz="1800" b="0" i="1">
                <a:solidFill>
                  <a:srgbClr val="6F2F9F"/>
                </a:solidFill>
                <a:latin typeface="Arial"/>
                <a:cs typeface="Arial"/>
              </a:defRPr>
            </a:lvl1pPr>
          </a:lstStyle>
          <a:p>
            <a:pPr marL="38100">
              <a:lnSpc>
                <a:spcPts val="1955"/>
              </a:lnSpc>
            </a:pPr>
            <a:fld id="{81D60167-4931-47E6-BA6A-407CBD079E47}" type="slidenum">
              <a:rPr lang="fr-FR" spc="-75" smtClean="0"/>
              <a:pPr marL="38100">
                <a:lnSpc>
                  <a:spcPts val="1955"/>
                </a:lnSpc>
              </a:pPr>
              <a:t>15</a:t>
            </a:fld>
            <a:endParaRPr spc="-56" dirty="0"/>
          </a:p>
        </p:txBody>
      </p:sp>
      <p:sp>
        <p:nvSpPr>
          <p:cNvPr id="3" name="object 3"/>
          <p:cNvSpPr txBox="1"/>
          <p:nvPr/>
        </p:nvSpPr>
        <p:spPr>
          <a:xfrm>
            <a:off x="182588" y="2169686"/>
            <a:ext cx="8778823" cy="4165082"/>
          </a:xfrm>
          <a:prstGeom prst="rect">
            <a:avLst/>
          </a:prstGeom>
        </p:spPr>
        <p:txBody>
          <a:bodyPr vert="horz" wrap="square" lIns="0" tIns="10001" rIns="0" bIns="0" rtlCol="0">
            <a:spAutoFit/>
          </a:bodyPr>
          <a:lstStyle/>
          <a:p>
            <a:pPr marL="266224" indent="-256699">
              <a:spcBef>
                <a:spcPts val="79"/>
              </a:spcBef>
              <a:buFont typeface="Wingdings"/>
              <a:buChar char=""/>
              <a:tabLst>
                <a:tab pos="266224" algn="l"/>
              </a:tabLst>
            </a:pPr>
            <a:r>
              <a:rPr lang="fr-FR" b="1" dirty="0">
                <a:solidFill>
                  <a:srgbClr val="00B0F0"/>
                </a:solidFill>
                <a:cs typeface="Ebrima"/>
              </a:rPr>
              <a:t>L’adhésion</a:t>
            </a:r>
            <a:r>
              <a:rPr lang="fr-FR" b="1" spc="-45" dirty="0">
                <a:solidFill>
                  <a:srgbClr val="00B0F0"/>
                </a:solidFill>
                <a:cs typeface="Ebrima"/>
              </a:rPr>
              <a:t> </a:t>
            </a:r>
            <a:r>
              <a:rPr lang="fr-FR" b="1" dirty="0">
                <a:solidFill>
                  <a:srgbClr val="00B0F0"/>
                </a:solidFill>
                <a:cs typeface="Ebrima"/>
              </a:rPr>
              <a:t>est</a:t>
            </a:r>
            <a:r>
              <a:rPr lang="fr-FR" b="1" spc="-34" dirty="0">
                <a:solidFill>
                  <a:srgbClr val="00B0F0"/>
                </a:solidFill>
                <a:cs typeface="Ebrima"/>
              </a:rPr>
              <a:t> </a:t>
            </a:r>
            <a:r>
              <a:rPr lang="fr-FR" b="1" dirty="0">
                <a:solidFill>
                  <a:srgbClr val="00B0F0"/>
                </a:solidFill>
                <a:cs typeface="Ebrima"/>
              </a:rPr>
              <a:t>gratuite.</a:t>
            </a:r>
            <a:r>
              <a:rPr lang="fr-FR" b="1" spc="-34" dirty="0">
                <a:solidFill>
                  <a:srgbClr val="00B0F0"/>
                </a:solidFill>
                <a:cs typeface="Ebrima"/>
              </a:rPr>
              <a:t> </a:t>
            </a:r>
            <a:r>
              <a:rPr lang="fr-FR" b="1" dirty="0">
                <a:solidFill>
                  <a:srgbClr val="00B0F0"/>
                </a:solidFill>
                <a:cs typeface="Ebrima"/>
              </a:rPr>
              <a:t>Chaque</a:t>
            </a:r>
            <a:r>
              <a:rPr lang="fr-FR" b="1" spc="-45" dirty="0">
                <a:solidFill>
                  <a:srgbClr val="00B0F0"/>
                </a:solidFill>
                <a:cs typeface="Ebrima"/>
              </a:rPr>
              <a:t> </a:t>
            </a:r>
            <a:r>
              <a:rPr lang="fr-FR" b="1" dirty="0">
                <a:solidFill>
                  <a:srgbClr val="00B0F0"/>
                </a:solidFill>
                <a:cs typeface="Ebrima"/>
              </a:rPr>
              <a:t>médiation</a:t>
            </a:r>
            <a:r>
              <a:rPr lang="fr-FR" b="1" spc="-41" dirty="0">
                <a:solidFill>
                  <a:srgbClr val="00B0F0"/>
                </a:solidFill>
                <a:cs typeface="Ebrima"/>
              </a:rPr>
              <a:t> </a:t>
            </a:r>
            <a:r>
              <a:rPr lang="fr-FR" b="1" dirty="0">
                <a:solidFill>
                  <a:srgbClr val="00B0F0"/>
                </a:solidFill>
                <a:cs typeface="Ebrima"/>
              </a:rPr>
              <a:t>qui</a:t>
            </a:r>
            <a:r>
              <a:rPr lang="fr-FR" b="1" spc="-41" dirty="0">
                <a:solidFill>
                  <a:srgbClr val="00B0F0"/>
                </a:solidFill>
                <a:cs typeface="Ebrima"/>
              </a:rPr>
              <a:t> </a:t>
            </a:r>
            <a:r>
              <a:rPr lang="fr-FR" b="1" dirty="0">
                <a:solidFill>
                  <a:srgbClr val="00B0F0"/>
                </a:solidFill>
                <a:cs typeface="Ebrima"/>
              </a:rPr>
              <a:t>se</a:t>
            </a:r>
            <a:r>
              <a:rPr lang="fr-FR" b="1" spc="-34" dirty="0">
                <a:solidFill>
                  <a:srgbClr val="00B0F0"/>
                </a:solidFill>
                <a:cs typeface="Ebrima"/>
              </a:rPr>
              <a:t> </a:t>
            </a:r>
            <a:r>
              <a:rPr lang="fr-FR" b="1" dirty="0">
                <a:solidFill>
                  <a:srgbClr val="00B0F0"/>
                </a:solidFill>
                <a:cs typeface="Ebrima"/>
              </a:rPr>
              <a:t>présente</a:t>
            </a:r>
            <a:r>
              <a:rPr lang="fr-FR" b="1" spc="-19" dirty="0">
                <a:solidFill>
                  <a:srgbClr val="00B0F0"/>
                </a:solidFill>
                <a:cs typeface="Ebrima"/>
              </a:rPr>
              <a:t> </a:t>
            </a:r>
            <a:r>
              <a:rPr lang="fr-FR" b="1" dirty="0">
                <a:solidFill>
                  <a:srgbClr val="00B0F0"/>
                </a:solidFill>
                <a:cs typeface="Ebrima"/>
              </a:rPr>
              <a:t>ensuite</a:t>
            </a:r>
            <a:r>
              <a:rPr lang="fr-FR" b="1" spc="-38" dirty="0">
                <a:solidFill>
                  <a:srgbClr val="00B0F0"/>
                </a:solidFill>
                <a:cs typeface="Ebrima"/>
              </a:rPr>
              <a:t> </a:t>
            </a:r>
            <a:r>
              <a:rPr lang="fr-FR" b="1" dirty="0">
                <a:solidFill>
                  <a:srgbClr val="00B0F0"/>
                </a:solidFill>
                <a:cs typeface="Ebrima"/>
              </a:rPr>
              <a:t>est</a:t>
            </a:r>
            <a:r>
              <a:rPr lang="fr-FR" b="1" spc="-34" dirty="0">
                <a:solidFill>
                  <a:srgbClr val="00B0F0"/>
                </a:solidFill>
                <a:cs typeface="Ebrima"/>
              </a:rPr>
              <a:t> </a:t>
            </a:r>
            <a:r>
              <a:rPr lang="fr-FR" b="1" dirty="0">
                <a:solidFill>
                  <a:srgbClr val="00B0F0"/>
                </a:solidFill>
                <a:cs typeface="Ebrima"/>
              </a:rPr>
              <a:t>facturée</a:t>
            </a:r>
            <a:r>
              <a:rPr lang="fr-FR" b="1" spc="-30" dirty="0">
                <a:solidFill>
                  <a:srgbClr val="00B0F0"/>
                </a:solidFill>
                <a:cs typeface="Ebrima"/>
              </a:rPr>
              <a:t> </a:t>
            </a:r>
            <a:r>
              <a:rPr lang="fr-FR" b="1" spc="-38" dirty="0">
                <a:solidFill>
                  <a:srgbClr val="00B0F0"/>
                </a:solidFill>
                <a:cs typeface="Ebrima"/>
              </a:rPr>
              <a:t>:</a:t>
            </a:r>
            <a:endParaRPr lang="fr-FR" dirty="0">
              <a:solidFill>
                <a:srgbClr val="00B0F0"/>
              </a:solidFill>
              <a:cs typeface="Ebrima"/>
            </a:endParaRPr>
          </a:p>
          <a:p>
            <a:pPr marL="266224" indent="-256699">
              <a:spcBef>
                <a:spcPts val="1808"/>
              </a:spcBef>
              <a:buFont typeface="Arial"/>
              <a:buChar char="•"/>
              <a:tabLst>
                <a:tab pos="266224" algn="l"/>
              </a:tabLst>
            </a:pPr>
            <a:r>
              <a:rPr lang="fr-FR" dirty="0">
                <a:solidFill>
                  <a:srgbClr val="00B0F0"/>
                </a:solidFill>
                <a:cs typeface="Ebrima"/>
              </a:rPr>
              <a:t>400</a:t>
            </a:r>
            <a:r>
              <a:rPr lang="fr-FR" spc="-45" dirty="0">
                <a:solidFill>
                  <a:srgbClr val="00B0F0"/>
                </a:solidFill>
                <a:cs typeface="Ebrima"/>
              </a:rPr>
              <a:t> </a:t>
            </a:r>
            <a:r>
              <a:rPr lang="fr-FR" dirty="0">
                <a:solidFill>
                  <a:srgbClr val="00B0F0"/>
                </a:solidFill>
                <a:cs typeface="Ebrima"/>
              </a:rPr>
              <a:t>euros</a:t>
            </a:r>
            <a:r>
              <a:rPr lang="fr-FR" spc="-38" dirty="0">
                <a:solidFill>
                  <a:srgbClr val="00B0F0"/>
                </a:solidFill>
                <a:cs typeface="Ebrima"/>
              </a:rPr>
              <a:t> </a:t>
            </a:r>
            <a:r>
              <a:rPr lang="fr-FR" dirty="0">
                <a:cs typeface="Ebrima"/>
              </a:rPr>
              <a:t>pour</a:t>
            </a:r>
            <a:r>
              <a:rPr lang="fr-FR" spc="-34" dirty="0">
                <a:cs typeface="Ebrima"/>
              </a:rPr>
              <a:t> </a:t>
            </a:r>
            <a:r>
              <a:rPr lang="fr-FR" dirty="0">
                <a:cs typeface="Ebrima"/>
              </a:rPr>
              <a:t>les</a:t>
            </a:r>
            <a:r>
              <a:rPr lang="fr-FR" spc="-34" dirty="0">
                <a:cs typeface="Ebrima"/>
              </a:rPr>
              <a:t> </a:t>
            </a:r>
            <a:r>
              <a:rPr lang="fr-FR" dirty="0">
                <a:cs typeface="Ebrima"/>
              </a:rPr>
              <a:t>collectivités</a:t>
            </a:r>
            <a:r>
              <a:rPr lang="fr-FR" spc="-15" dirty="0">
                <a:cs typeface="Ebrima"/>
              </a:rPr>
              <a:t> </a:t>
            </a:r>
            <a:r>
              <a:rPr lang="fr-FR" dirty="0">
                <a:cs typeface="Ebrima"/>
              </a:rPr>
              <a:t>affiliées</a:t>
            </a:r>
            <a:r>
              <a:rPr lang="fr-FR" spc="-19" dirty="0">
                <a:cs typeface="Ebrima"/>
              </a:rPr>
              <a:t> </a:t>
            </a:r>
            <a:r>
              <a:rPr lang="fr-FR" spc="-38" dirty="0">
                <a:cs typeface="Ebrima"/>
              </a:rPr>
              <a:t>;</a:t>
            </a:r>
            <a:endParaRPr lang="fr-FR" dirty="0">
              <a:cs typeface="Ebrima"/>
            </a:endParaRPr>
          </a:p>
          <a:p>
            <a:pPr marL="266224" indent="-256699">
              <a:buFont typeface="Arial"/>
              <a:buChar char="•"/>
              <a:tabLst>
                <a:tab pos="266224" algn="l"/>
              </a:tabLst>
            </a:pPr>
            <a:r>
              <a:rPr lang="fr-FR" dirty="0">
                <a:solidFill>
                  <a:srgbClr val="00B0F0"/>
                </a:solidFill>
                <a:cs typeface="Ebrima"/>
              </a:rPr>
              <a:t>500</a:t>
            </a:r>
            <a:r>
              <a:rPr lang="fr-FR" spc="-38" dirty="0">
                <a:solidFill>
                  <a:srgbClr val="00B0F0"/>
                </a:solidFill>
                <a:cs typeface="Ebrima"/>
              </a:rPr>
              <a:t> </a:t>
            </a:r>
            <a:r>
              <a:rPr lang="fr-FR" dirty="0">
                <a:solidFill>
                  <a:srgbClr val="00B0F0"/>
                </a:solidFill>
                <a:cs typeface="Ebrima"/>
              </a:rPr>
              <a:t>euros</a:t>
            </a:r>
            <a:r>
              <a:rPr lang="fr-FR" spc="-34" dirty="0">
                <a:solidFill>
                  <a:srgbClr val="00B0F0"/>
                </a:solidFill>
                <a:cs typeface="Ebrima"/>
              </a:rPr>
              <a:t> </a:t>
            </a:r>
            <a:r>
              <a:rPr lang="fr-FR" dirty="0">
                <a:cs typeface="Ebrima"/>
              </a:rPr>
              <a:t>pour</a:t>
            </a:r>
            <a:r>
              <a:rPr lang="fr-FR" spc="-30" dirty="0">
                <a:cs typeface="Ebrima"/>
              </a:rPr>
              <a:t> </a:t>
            </a:r>
            <a:r>
              <a:rPr lang="fr-FR" dirty="0">
                <a:cs typeface="Ebrima"/>
              </a:rPr>
              <a:t>les</a:t>
            </a:r>
            <a:r>
              <a:rPr lang="fr-FR" spc="-26" dirty="0">
                <a:cs typeface="Ebrima"/>
              </a:rPr>
              <a:t> </a:t>
            </a:r>
            <a:r>
              <a:rPr lang="fr-FR" dirty="0">
                <a:cs typeface="Ebrima"/>
              </a:rPr>
              <a:t>collectivités</a:t>
            </a:r>
            <a:r>
              <a:rPr lang="fr-FR" spc="-8" dirty="0">
                <a:cs typeface="Ebrima"/>
              </a:rPr>
              <a:t> </a:t>
            </a:r>
            <a:r>
              <a:rPr lang="fr-FR" dirty="0">
                <a:cs typeface="Ebrima"/>
              </a:rPr>
              <a:t>non</a:t>
            </a:r>
            <a:r>
              <a:rPr lang="fr-FR" spc="-30" dirty="0">
                <a:cs typeface="Ebrima"/>
              </a:rPr>
              <a:t> </a:t>
            </a:r>
            <a:r>
              <a:rPr lang="fr-FR" spc="-8" dirty="0">
                <a:cs typeface="Ebrima"/>
              </a:rPr>
              <a:t>affiliées.</a:t>
            </a:r>
            <a:endParaRPr lang="fr-FR" dirty="0">
              <a:cs typeface="Ebrima"/>
            </a:endParaRPr>
          </a:p>
          <a:p>
            <a:pPr marL="694373" marR="3810" indent="476" algn="just">
              <a:spcBef>
                <a:spcPts val="1800"/>
              </a:spcBef>
            </a:pPr>
            <a:r>
              <a:rPr lang="fr-FR" dirty="0">
                <a:cs typeface="Ebrima"/>
              </a:rPr>
              <a:t>Si</a:t>
            </a:r>
            <a:r>
              <a:rPr lang="fr-FR" spc="191" dirty="0">
                <a:cs typeface="Ebrima"/>
              </a:rPr>
              <a:t> </a:t>
            </a:r>
            <a:r>
              <a:rPr lang="fr-FR" dirty="0">
                <a:cs typeface="Ebrima"/>
              </a:rPr>
              <a:t>le</a:t>
            </a:r>
            <a:r>
              <a:rPr lang="fr-FR" spc="210" dirty="0">
                <a:cs typeface="Ebrima"/>
              </a:rPr>
              <a:t> </a:t>
            </a:r>
            <a:r>
              <a:rPr lang="fr-FR" dirty="0">
                <a:cs typeface="Ebrima"/>
              </a:rPr>
              <a:t>temps</a:t>
            </a:r>
            <a:r>
              <a:rPr lang="fr-FR" spc="217" dirty="0">
                <a:cs typeface="Ebrima"/>
              </a:rPr>
              <a:t> </a:t>
            </a:r>
            <a:r>
              <a:rPr lang="fr-FR" dirty="0">
                <a:cs typeface="Ebrima"/>
              </a:rPr>
              <a:t>passé</a:t>
            </a:r>
            <a:r>
              <a:rPr lang="fr-FR" spc="210" dirty="0">
                <a:cs typeface="Ebrima"/>
              </a:rPr>
              <a:t> </a:t>
            </a:r>
            <a:r>
              <a:rPr lang="fr-FR" dirty="0">
                <a:cs typeface="Ebrima"/>
              </a:rPr>
              <a:t>pour</a:t>
            </a:r>
            <a:r>
              <a:rPr lang="fr-FR" spc="210" dirty="0">
                <a:cs typeface="Ebrima"/>
              </a:rPr>
              <a:t> </a:t>
            </a:r>
            <a:r>
              <a:rPr lang="fr-FR" dirty="0">
                <a:cs typeface="Ebrima"/>
              </a:rPr>
              <a:t>la</a:t>
            </a:r>
            <a:r>
              <a:rPr lang="fr-FR" spc="214" dirty="0">
                <a:cs typeface="Ebrima"/>
              </a:rPr>
              <a:t> </a:t>
            </a:r>
            <a:r>
              <a:rPr lang="fr-FR" dirty="0">
                <a:cs typeface="Ebrima"/>
              </a:rPr>
              <a:t>préparation,</a:t>
            </a:r>
            <a:r>
              <a:rPr lang="fr-FR" spc="210" dirty="0">
                <a:cs typeface="Ebrima"/>
              </a:rPr>
              <a:t> </a:t>
            </a:r>
            <a:r>
              <a:rPr lang="fr-FR" dirty="0">
                <a:cs typeface="Ebrima"/>
              </a:rPr>
              <a:t>les</a:t>
            </a:r>
            <a:r>
              <a:rPr lang="fr-FR" spc="225" dirty="0">
                <a:cs typeface="Ebrima"/>
              </a:rPr>
              <a:t> </a:t>
            </a:r>
            <a:r>
              <a:rPr lang="fr-FR" dirty="0">
                <a:cs typeface="Ebrima"/>
              </a:rPr>
              <a:t>entretiens</a:t>
            </a:r>
            <a:r>
              <a:rPr lang="fr-FR" spc="210" dirty="0">
                <a:cs typeface="Ebrima"/>
              </a:rPr>
              <a:t> </a:t>
            </a:r>
            <a:r>
              <a:rPr lang="fr-FR" dirty="0">
                <a:cs typeface="Ebrima"/>
              </a:rPr>
              <a:t>individuels</a:t>
            </a:r>
            <a:r>
              <a:rPr lang="fr-FR" spc="217" dirty="0">
                <a:cs typeface="Ebrima"/>
              </a:rPr>
              <a:t> </a:t>
            </a:r>
            <a:r>
              <a:rPr lang="fr-FR" dirty="0">
                <a:cs typeface="Ebrima"/>
              </a:rPr>
              <a:t>avec</a:t>
            </a:r>
            <a:r>
              <a:rPr lang="fr-FR" spc="214" dirty="0">
                <a:cs typeface="Ebrima"/>
              </a:rPr>
              <a:t> </a:t>
            </a:r>
            <a:r>
              <a:rPr lang="fr-FR" dirty="0">
                <a:cs typeface="Ebrima"/>
              </a:rPr>
              <a:t>les</a:t>
            </a:r>
            <a:r>
              <a:rPr lang="fr-FR" spc="214" dirty="0">
                <a:cs typeface="Ebrima"/>
              </a:rPr>
              <a:t> </a:t>
            </a:r>
            <a:r>
              <a:rPr lang="fr-FR" dirty="0">
                <a:cs typeface="Ebrima"/>
              </a:rPr>
              <a:t>parties</a:t>
            </a:r>
            <a:r>
              <a:rPr lang="fr-FR" spc="214" dirty="0">
                <a:cs typeface="Ebrima"/>
              </a:rPr>
              <a:t> </a:t>
            </a:r>
            <a:r>
              <a:rPr lang="fr-FR" dirty="0">
                <a:cs typeface="Ebrima"/>
              </a:rPr>
              <a:t>et</a:t>
            </a:r>
            <a:r>
              <a:rPr lang="fr-FR" spc="225" dirty="0">
                <a:cs typeface="Ebrima"/>
              </a:rPr>
              <a:t> </a:t>
            </a:r>
            <a:r>
              <a:rPr lang="fr-FR" spc="-19" dirty="0">
                <a:cs typeface="Ebrima"/>
              </a:rPr>
              <a:t>les </a:t>
            </a:r>
            <a:r>
              <a:rPr lang="fr-FR" dirty="0">
                <a:cs typeface="Ebrima"/>
              </a:rPr>
              <a:t>réunions</a:t>
            </a:r>
            <a:r>
              <a:rPr lang="fr-FR" spc="274" dirty="0">
                <a:cs typeface="Ebrima"/>
              </a:rPr>
              <a:t> </a:t>
            </a:r>
            <a:r>
              <a:rPr lang="fr-FR" dirty="0">
                <a:cs typeface="Ebrima"/>
              </a:rPr>
              <a:t>plénières</a:t>
            </a:r>
            <a:r>
              <a:rPr lang="fr-FR" spc="278" dirty="0">
                <a:cs typeface="Ebrima"/>
              </a:rPr>
              <a:t> </a:t>
            </a:r>
            <a:r>
              <a:rPr lang="fr-FR" dirty="0">
                <a:cs typeface="Ebrima"/>
              </a:rPr>
              <a:t>a</a:t>
            </a:r>
            <a:r>
              <a:rPr lang="fr-FR" spc="274" dirty="0">
                <a:cs typeface="Ebrima"/>
              </a:rPr>
              <a:t> </a:t>
            </a:r>
            <a:r>
              <a:rPr lang="fr-FR" dirty="0">
                <a:cs typeface="Ebrima"/>
              </a:rPr>
              <a:t>duré</a:t>
            </a:r>
            <a:r>
              <a:rPr lang="fr-FR" spc="285" dirty="0">
                <a:cs typeface="Ebrima"/>
              </a:rPr>
              <a:t> </a:t>
            </a:r>
            <a:r>
              <a:rPr lang="fr-FR" dirty="0">
                <a:cs typeface="Ebrima"/>
              </a:rPr>
              <a:t>plus</a:t>
            </a:r>
            <a:r>
              <a:rPr lang="fr-FR" spc="278" dirty="0">
                <a:cs typeface="Ebrima"/>
              </a:rPr>
              <a:t> </a:t>
            </a:r>
            <a:r>
              <a:rPr lang="fr-FR" dirty="0">
                <a:cs typeface="Ebrima"/>
              </a:rPr>
              <a:t>de</a:t>
            </a:r>
            <a:r>
              <a:rPr lang="fr-FR" spc="270" dirty="0">
                <a:cs typeface="Ebrima"/>
              </a:rPr>
              <a:t> </a:t>
            </a:r>
            <a:r>
              <a:rPr lang="fr-FR" dirty="0">
                <a:cs typeface="Ebrima"/>
              </a:rPr>
              <a:t>8</a:t>
            </a:r>
            <a:r>
              <a:rPr lang="fr-FR" spc="278" dirty="0">
                <a:cs typeface="Ebrima"/>
              </a:rPr>
              <a:t> </a:t>
            </a:r>
            <a:r>
              <a:rPr lang="fr-FR" dirty="0">
                <a:cs typeface="Ebrima"/>
              </a:rPr>
              <a:t>heures,</a:t>
            </a:r>
            <a:r>
              <a:rPr lang="fr-FR" spc="285" dirty="0">
                <a:cs typeface="Ebrima"/>
              </a:rPr>
              <a:t> </a:t>
            </a:r>
            <a:r>
              <a:rPr lang="fr-FR" dirty="0">
                <a:cs typeface="Ebrima"/>
              </a:rPr>
              <a:t>le</a:t>
            </a:r>
            <a:r>
              <a:rPr lang="fr-FR" spc="270" dirty="0">
                <a:cs typeface="Ebrima"/>
              </a:rPr>
              <a:t> </a:t>
            </a:r>
            <a:r>
              <a:rPr lang="fr-FR" dirty="0">
                <a:cs typeface="Ebrima"/>
              </a:rPr>
              <a:t>Centre</a:t>
            </a:r>
            <a:r>
              <a:rPr lang="fr-FR" spc="274" dirty="0">
                <a:cs typeface="Ebrima"/>
              </a:rPr>
              <a:t> </a:t>
            </a:r>
            <a:r>
              <a:rPr lang="fr-FR" dirty="0">
                <a:cs typeface="Ebrima"/>
              </a:rPr>
              <a:t>de</a:t>
            </a:r>
            <a:r>
              <a:rPr lang="fr-FR" spc="274" dirty="0">
                <a:cs typeface="Ebrima"/>
              </a:rPr>
              <a:t> </a:t>
            </a:r>
            <a:r>
              <a:rPr lang="fr-FR" dirty="0">
                <a:cs typeface="Ebrima"/>
              </a:rPr>
              <a:t>gestion</a:t>
            </a:r>
            <a:r>
              <a:rPr lang="fr-FR" spc="278" dirty="0">
                <a:cs typeface="Ebrima"/>
              </a:rPr>
              <a:t> </a:t>
            </a:r>
            <a:r>
              <a:rPr lang="fr-FR" dirty="0">
                <a:cs typeface="Ebrima"/>
              </a:rPr>
              <a:t>appliquera</a:t>
            </a:r>
            <a:r>
              <a:rPr lang="fr-FR" spc="278" dirty="0">
                <a:cs typeface="Ebrima"/>
              </a:rPr>
              <a:t> </a:t>
            </a:r>
            <a:r>
              <a:rPr lang="fr-FR" dirty="0">
                <a:cs typeface="Ebrima"/>
              </a:rPr>
              <a:t>un</a:t>
            </a:r>
            <a:r>
              <a:rPr lang="fr-FR" spc="281" dirty="0">
                <a:cs typeface="Ebrima"/>
              </a:rPr>
              <a:t> </a:t>
            </a:r>
            <a:r>
              <a:rPr lang="fr-FR" spc="-15" dirty="0">
                <a:cs typeface="Ebrima"/>
              </a:rPr>
              <a:t>coût </a:t>
            </a:r>
            <a:r>
              <a:rPr lang="fr-FR" dirty="0">
                <a:cs typeface="Ebrima"/>
              </a:rPr>
              <a:t>horaire</a:t>
            </a:r>
            <a:r>
              <a:rPr lang="fr-FR" spc="-23" dirty="0">
                <a:cs typeface="Ebrima"/>
              </a:rPr>
              <a:t> </a:t>
            </a:r>
            <a:r>
              <a:rPr lang="fr-FR" dirty="0">
                <a:cs typeface="Ebrima"/>
              </a:rPr>
              <a:t>supplémentaire</a:t>
            </a:r>
            <a:r>
              <a:rPr lang="fr-FR" spc="-34" dirty="0">
                <a:cs typeface="Ebrima"/>
              </a:rPr>
              <a:t> </a:t>
            </a:r>
            <a:r>
              <a:rPr lang="fr-FR" dirty="0">
                <a:cs typeface="Ebrima"/>
              </a:rPr>
              <a:t>de</a:t>
            </a:r>
            <a:r>
              <a:rPr lang="fr-FR" spc="-23" dirty="0">
                <a:cs typeface="Ebrima"/>
              </a:rPr>
              <a:t> </a:t>
            </a:r>
            <a:r>
              <a:rPr lang="fr-FR" dirty="0">
                <a:cs typeface="Ebrima"/>
              </a:rPr>
              <a:t>50</a:t>
            </a:r>
            <a:r>
              <a:rPr lang="fr-FR" spc="-38" dirty="0">
                <a:cs typeface="Ebrima"/>
              </a:rPr>
              <a:t> </a:t>
            </a:r>
            <a:r>
              <a:rPr lang="fr-FR" dirty="0">
                <a:cs typeface="Ebrima"/>
              </a:rPr>
              <a:t>euros</a:t>
            </a:r>
            <a:r>
              <a:rPr lang="fr-FR" spc="-30" dirty="0">
                <a:cs typeface="Ebrima"/>
              </a:rPr>
              <a:t> </a:t>
            </a:r>
            <a:r>
              <a:rPr lang="fr-FR" dirty="0">
                <a:cs typeface="Ebrima"/>
              </a:rPr>
              <a:t>de</a:t>
            </a:r>
            <a:r>
              <a:rPr lang="fr-FR" spc="-30" dirty="0">
                <a:cs typeface="Ebrima"/>
              </a:rPr>
              <a:t> </a:t>
            </a:r>
            <a:r>
              <a:rPr lang="fr-FR" spc="-8" dirty="0">
                <a:cs typeface="Ebrima"/>
              </a:rPr>
              <a:t>l’heure.</a:t>
            </a:r>
          </a:p>
          <a:p>
            <a:pPr marL="980123" marR="3810" indent="-285750" algn="just">
              <a:spcBef>
                <a:spcPts val="1800"/>
              </a:spcBef>
              <a:buFont typeface="Arial" panose="020B0604020202020204" pitchFamily="34" charset="0"/>
              <a:buChar char="•"/>
            </a:pPr>
            <a:r>
              <a:rPr lang="fr-FR" b="1" u="sng" spc="-8" dirty="0">
                <a:solidFill>
                  <a:srgbClr val="00B0F0"/>
                </a:solidFill>
                <a:cs typeface="Ebrima"/>
              </a:rPr>
              <a:t>Pour tout renseignement complémentaire:</a:t>
            </a:r>
          </a:p>
          <a:p>
            <a:pPr marL="694373" marR="3810" indent="476" algn="just">
              <a:spcBef>
                <a:spcPts val="1800"/>
              </a:spcBef>
            </a:pPr>
            <a:r>
              <a:rPr lang="fr-FR" spc="-8" dirty="0">
                <a:cs typeface="Ebrima"/>
              </a:rPr>
              <a:t>Aurore VEDRENNE- </a:t>
            </a:r>
            <a:r>
              <a:rPr lang="fr-FR" spc="-8" dirty="0">
                <a:cs typeface="Ebrima"/>
                <a:hlinkClick r:id="rId2"/>
              </a:rPr>
              <a:t>aurore.vedrenne@cdg18.fr-</a:t>
            </a:r>
            <a:r>
              <a:rPr lang="fr-FR" spc="-8" dirty="0">
                <a:cs typeface="Ebrima"/>
              </a:rPr>
              <a:t> 02 48 50 82 54</a:t>
            </a:r>
          </a:p>
          <a:p>
            <a:pPr marL="694373" marR="3810" indent="476" algn="just">
              <a:spcBef>
                <a:spcPts val="1800"/>
              </a:spcBef>
            </a:pPr>
            <a:r>
              <a:rPr lang="fr-FR" spc="-8" dirty="0">
                <a:cs typeface="Ebrima"/>
              </a:rPr>
              <a:t>Yveline ROUX-BERANGER- </a:t>
            </a:r>
            <a:r>
              <a:rPr lang="fr-FR" spc="-8" dirty="0">
                <a:cs typeface="Ebrima"/>
                <a:hlinkClick r:id="rId3"/>
              </a:rPr>
              <a:t>yveline.roux@cdg18.fr- </a:t>
            </a:r>
            <a:r>
              <a:rPr lang="fr-FR" spc="-8" dirty="0">
                <a:cs typeface="Ebrima"/>
              </a:rPr>
              <a:t>02 48 50 82 56</a:t>
            </a:r>
          </a:p>
          <a:p>
            <a:pPr marL="694373" marR="3810" indent="476" algn="just">
              <a:spcBef>
                <a:spcPts val="1800"/>
              </a:spcBef>
            </a:pPr>
            <a:endParaRPr lang="fr-FR" dirty="0">
              <a:cs typeface="Ebrima"/>
            </a:endParaRPr>
          </a:p>
        </p:txBody>
      </p:sp>
      <p:sp>
        <p:nvSpPr>
          <p:cNvPr id="5" name="Titre 5">
            <a:extLst>
              <a:ext uri="{FF2B5EF4-FFF2-40B4-BE49-F238E27FC236}">
                <a16:creationId xmlns:a16="http://schemas.microsoft.com/office/drawing/2014/main" id="{22C8799C-6B8A-A4F7-B951-669E34868CB2}"/>
              </a:ext>
            </a:extLst>
          </p:cNvPr>
          <p:cNvSpPr txBox="1">
            <a:spLocks/>
          </p:cNvSpPr>
          <p:nvPr/>
        </p:nvSpPr>
        <p:spPr>
          <a:xfrm>
            <a:off x="690980" y="1600200"/>
            <a:ext cx="8533396" cy="658960"/>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fr-FR" sz="3200" b="1" dirty="0">
                <a:solidFill>
                  <a:srgbClr val="FF0000"/>
                </a:solidFill>
              </a:rPr>
              <a:t>La procédure au CDG18</a:t>
            </a:r>
            <a:endParaRPr lang="fr-FR" dirty="0"/>
          </a:p>
        </p:txBody>
      </p:sp>
      <p:pic>
        <p:nvPicPr>
          <p:cNvPr id="8" name="Image 7" descr="Logo_CDG18_BS.jpg">
            <a:extLst>
              <a:ext uri="{FF2B5EF4-FFF2-40B4-BE49-F238E27FC236}">
                <a16:creationId xmlns:a16="http://schemas.microsoft.com/office/drawing/2014/main" id="{87CE5330-8B4C-BF86-A4FF-A7EAB06423BD}"/>
              </a:ext>
            </a:extLst>
          </p:cNvPr>
          <p:cNvPicPr>
            <a:picLocks noChangeAspect="1"/>
          </p:cNvPicPr>
          <p:nvPr/>
        </p:nvPicPr>
        <p:blipFill>
          <a:blip r:embed="rId4"/>
          <a:stretch>
            <a:fillRect/>
          </a:stretch>
        </p:blipFill>
        <p:spPr>
          <a:xfrm>
            <a:off x="124778" y="0"/>
            <a:ext cx="1422426" cy="1443762"/>
          </a:xfrm>
          <a:prstGeom prst="rect">
            <a:avLst/>
          </a:prstGeom>
        </p:spPr>
      </p:pic>
      <p:grpSp>
        <p:nvGrpSpPr>
          <p:cNvPr id="9" name="Groupe 14">
            <a:extLst>
              <a:ext uri="{FF2B5EF4-FFF2-40B4-BE49-F238E27FC236}">
                <a16:creationId xmlns:a16="http://schemas.microsoft.com/office/drawing/2014/main" id="{42AC6D7C-6714-DBF0-E167-AB8929D496DC}"/>
              </a:ext>
            </a:extLst>
          </p:cNvPr>
          <p:cNvGrpSpPr>
            <a:grpSpLocks/>
          </p:cNvGrpSpPr>
          <p:nvPr/>
        </p:nvGrpSpPr>
        <p:grpSpPr bwMode="auto">
          <a:xfrm>
            <a:off x="1582764" y="239694"/>
            <a:ext cx="7661932" cy="1216962"/>
            <a:chOff x="2521302" y="4447632"/>
            <a:chExt cx="6645275" cy="2324642"/>
          </a:xfrm>
        </p:grpSpPr>
        <p:sp>
          <p:nvSpPr>
            <p:cNvPr id="10" name="Oval 2">
              <a:extLst>
                <a:ext uri="{FF2B5EF4-FFF2-40B4-BE49-F238E27FC236}">
                  <a16:creationId xmlns:a16="http://schemas.microsoft.com/office/drawing/2014/main" id="{B4520A92-9169-C87D-32C4-A19694A3CAFC}"/>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1" name="Rectangle 3">
              <a:extLst>
                <a:ext uri="{FF2B5EF4-FFF2-40B4-BE49-F238E27FC236}">
                  <a16:creationId xmlns:a16="http://schemas.microsoft.com/office/drawing/2014/main" id="{F24CD4B5-AF4F-917D-05F9-4C8F2CBBF3D7}"/>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2" name="Text Box 4">
              <a:extLst>
                <a:ext uri="{FF2B5EF4-FFF2-40B4-BE49-F238E27FC236}">
                  <a16:creationId xmlns:a16="http://schemas.microsoft.com/office/drawing/2014/main" id="{2CA9EE9E-80BC-9971-9140-B136D7F2687B}"/>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13" name="Group 6">
              <a:extLst>
                <a:ext uri="{FF2B5EF4-FFF2-40B4-BE49-F238E27FC236}">
                  <a16:creationId xmlns:a16="http://schemas.microsoft.com/office/drawing/2014/main" id="{6790CF44-7452-0D02-0A72-72AB0074501D}"/>
                </a:ext>
              </a:extLst>
            </p:cNvPr>
            <p:cNvGrpSpPr>
              <a:grpSpLocks/>
            </p:cNvGrpSpPr>
            <p:nvPr/>
          </p:nvGrpSpPr>
          <p:grpSpPr bwMode="auto">
            <a:xfrm>
              <a:off x="3957638" y="5091476"/>
              <a:ext cx="171450" cy="1165229"/>
              <a:chOff x="112099728" y="105931681"/>
              <a:chExt cx="170831" cy="1165800"/>
            </a:xfrm>
          </p:grpSpPr>
          <p:sp>
            <p:nvSpPr>
              <p:cNvPr id="18" name="Rectangle 7">
                <a:extLst>
                  <a:ext uri="{FF2B5EF4-FFF2-40B4-BE49-F238E27FC236}">
                    <a16:creationId xmlns:a16="http://schemas.microsoft.com/office/drawing/2014/main" id="{9B54B2FE-8510-AE33-DC29-728C70FD0472}"/>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19" name="Rectangle 8">
                <a:extLst>
                  <a:ext uri="{FF2B5EF4-FFF2-40B4-BE49-F238E27FC236}">
                    <a16:creationId xmlns:a16="http://schemas.microsoft.com/office/drawing/2014/main" id="{FBFEEB1A-6906-FF1F-87F8-19CCFAA121E7}"/>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0" name="Rectangle 9">
                <a:extLst>
                  <a:ext uri="{FF2B5EF4-FFF2-40B4-BE49-F238E27FC236}">
                    <a16:creationId xmlns:a16="http://schemas.microsoft.com/office/drawing/2014/main" id="{76F8BE29-3CF7-0DD0-7A6F-FB9A0D645EC7}"/>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14" name="Group 10">
              <a:extLst>
                <a:ext uri="{FF2B5EF4-FFF2-40B4-BE49-F238E27FC236}">
                  <a16:creationId xmlns:a16="http://schemas.microsoft.com/office/drawing/2014/main" id="{A73EB34B-0759-B689-73FE-7DD563AB809E}"/>
                </a:ext>
              </a:extLst>
            </p:cNvPr>
            <p:cNvGrpSpPr>
              <a:grpSpLocks/>
            </p:cNvGrpSpPr>
            <p:nvPr/>
          </p:nvGrpSpPr>
          <p:grpSpPr bwMode="auto">
            <a:xfrm>
              <a:off x="8701088" y="4447632"/>
              <a:ext cx="169862" cy="1163632"/>
              <a:chOff x="116843535" y="105289350"/>
              <a:chExt cx="170420" cy="1163658"/>
            </a:xfrm>
          </p:grpSpPr>
          <p:sp>
            <p:nvSpPr>
              <p:cNvPr id="15" name="Rectangle 14">
                <a:extLst>
                  <a:ext uri="{FF2B5EF4-FFF2-40B4-BE49-F238E27FC236}">
                    <a16:creationId xmlns:a16="http://schemas.microsoft.com/office/drawing/2014/main" id="{D12FAC13-11FB-7A99-53EB-287DF075AFAD}"/>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16" name="Rectangle 15">
                <a:extLst>
                  <a:ext uri="{FF2B5EF4-FFF2-40B4-BE49-F238E27FC236}">
                    <a16:creationId xmlns:a16="http://schemas.microsoft.com/office/drawing/2014/main" id="{3771F6BC-F8B6-356F-305B-8E36F1A56CD9}"/>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17" name="Rectangle 16">
                <a:extLst>
                  <a:ext uri="{FF2B5EF4-FFF2-40B4-BE49-F238E27FC236}">
                    <a16:creationId xmlns:a16="http://schemas.microsoft.com/office/drawing/2014/main" id="{66CAC03C-32B5-7E9F-B9AB-E2BC6D80F31D}"/>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Tree>
    <p:extLst>
      <p:ext uri="{BB962C8B-B14F-4D97-AF65-F5344CB8AC3E}">
        <p14:creationId xmlns:p14="http://schemas.microsoft.com/office/powerpoint/2010/main" val="2421072223"/>
      </p:ext>
    </p:extLst>
  </p:cSld>
  <p:clrMapOvr>
    <a:masterClrMapping/>
  </p:clrMapOvr>
  <p:transition>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Image 8" descr="Logo_CDG18_BS.jpg"/>
          <p:cNvPicPr>
            <a:picLocks noChangeAspect="1"/>
          </p:cNvPicPr>
          <p:nvPr/>
        </p:nvPicPr>
        <p:blipFill>
          <a:blip r:embed="rId2"/>
          <a:stretch>
            <a:fillRect/>
          </a:stretch>
        </p:blipFill>
        <p:spPr>
          <a:xfrm>
            <a:off x="152400" y="0"/>
            <a:ext cx="1422426" cy="1443762"/>
          </a:xfrm>
          <a:prstGeom prst="rect">
            <a:avLst/>
          </a:prstGeom>
        </p:spPr>
      </p:pic>
      <p:grpSp>
        <p:nvGrpSpPr>
          <p:cNvPr id="4" name="Groupe 14"/>
          <p:cNvGrpSpPr>
            <a:grpSpLocks/>
          </p:cNvGrpSpPr>
          <p:nvPr/>
        </p:nvGrpSpPr>
        <p:grpSpPr bwMode="auto">
          <a:xfrm>
            <a:off x="1357290" y="285728"/>
            <a:ext cx="7661932" cy="2016596"/>
            <a:chOff x="2521302" y="4447632"/>
            <a:chExt cx="6645275" cy="2324642"/>
          </a:xfrm>
        </p:grpSpPr>
        <p:sp>
          <p:nvSpPr>
            <p:cNvPr id="12" name="Oval 2"/>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3" name="Rectangle 3"/>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4" name="Text Box 4"/>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5" name="Group 6"/>
            <p:cNvGrpSpPr>
              <a:grpSpLocks/>
            </p:cNvGrpSpPr>
            <p:nvPr/>
          </p:nvGrpSpPr>
          <p:grpSpPr bwMode="auto">
            <a:xfrm>
              <a:off x="3957638" y="5091476"/>
              <a:ext cx="171450" cy="1165229"/>
              <a:chOff x="112099728" y="105931681"/>
              <a:chExt cx="170831" cy="1165800"/>
            </a:xfrm>
          </p:grpSpPr>
          <p:sp>
            <p:nvSpPr>
              <p:cNvPr id="20" name="Rectangle 7"/>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1" name="Rectangle 8"/>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2" name="Rectangle 9"/>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6" name="Group 10"/>
            <p:cNvGrpSpPr>
              <a:grpSpLocks/>
            </p:cNvGrpSpPr>
            <p:nvPr/>
          </p:nvGrpSpPr>
          <p:grpSpPr bwMode="auto">
            <a:xfrm>
              <a:off x="8701088" y="4447632"/>
              <a:ext cx="169862" cy="1163632"/>
              <a:chOff x="116843535" y="105289350"/>
              <a:chExt cx="170420" cy="1163658"/>
            </a:xfrm>
          </p:grpSpPr>
          <p:sp>
            <p:nvSpPr>
              <p:cNvPr id="17" name="Rectangle 16"/>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18" name="Rectangle 17"/>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19" name="Rectangle 18"/>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3" name="object 5"/>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p:graphicFrame>
        <p:nvGraphicFramePr>
          <p:cNvPr id="25" name="Diagramme 24"/>
          <p:cNvGraphicFramePr/>
          <p:nvPr>
            <p:extLst>
              <p:ext uri="{D42A27DB-BD31-4B8C-83A1-F6EECF244321}">
                <p14:modId xmlns:p14="http://schemas.microsoft.com/office/powerpoint/2010/main" val="2310162705"/>
              </p:ext>
            </p:extLst>
          </p:nvPr>
        </p:nvGraphicFramePr>
        <p:xfrm>
          <a:off x="685800" y="2286000"/>
          <a:ext cx="71628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3394051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262948" y="2192015"/>
            <a:ext cx="8756274" cy="3631603"/>
          </a:xfrm>
          <a:prstGeom prst="rect">
            <a:avLst/>
          </a:prstGeom>
        </p:spPr>
        <p:txBody>
          <a:bodyPr vert="horz" wrap="square" lIns="0" tIns="10001" rIns="0" bIns="0" rtlCol="0">
            <a:spAutoFit/>
          </a:bodyPr>
          <a:lstStyle/>
          <a:p>
            <a:pPr marL="266224" indent="-256699">
              <a:spcBef>
                <a:spcPts val="79"/>
              </a:spcBef>
              <a:buFont typeface="Wingdings"/>
              <a:buChar char=""/>
              <a:tabLst>
                <a:tab pos="266224" algn="l"/>
              </a:tabLst>
            </a:pPr>
            <a:r>
              <a:rPr b="1" dirty="0">
                <a:solidFill>
                  <a:srgbClr val="00B0F0"/>
                </a:solidFill>
                <a:latin typeface="Calibri" panose="020F0502020204030204" pitchFamily="34" charset="0"/>
                <a:cs typeface="Calibri" panose="020F0502020204030204" pitchFamily="34" charset="0"/>
              </a:rPr>
              <a:t>Une</a:t>
            </a:r>
            <a:r>
              <a:rPr b="1" spc="-34" dirty="0">
                <a:solidFill>
                  <a:srgbClr val="00B0F0"/>
                </a:solidFill>
                <a:latin typeface="Calibri" panose="020F0502020204030204" pitchFamily="34" charset="0"/>
                <a:cs typeface="Calibri" panose="020F0502020204030204" pitchFamily="34" charset="0"/>
              </a:rPr>
              <a:t> </a:t>
            </a:r>
            <a:r>
              <a:rPr lang="fr-FR" b="1" spc="-8" dirty="0">
                <a:solidFill>
                  <a:srgbClr val="00B0F0"/>
                </a:solidFill>
                <a:latin typeface="Calibri" panose="020F0502020204030204" pitchFamily="34" charset="0"/>
                <a:cs typeface="Calibri" panose="020F0502020204030204" pitchFamily="34" charset="0"/>
              </a:rPr>
              <a:t>mission de conseil juridique</a:t>
            </a:r>
            <a:endParaRPr dirty="0">
              <a:solidFill>
                <a:srgbClr val="00B0F0"/>
              </a:solidFill>
              <a:latin typeface="Calibri" panose="020F0502020204030204" pitchFamily="34" charset="0"/>
              <a:cs typeface="Calibri" panose="020F0502020204030204" pitchFamily="34" charset="0"/>
            </a:endParaRPr>
          </a:p>
          <a:p>
            <a:pPr marL="266224" indent="-256699">
              <a:spcBef>
                <a:spcPts val="1808"/>
              </a:spcBef>
              <a:buClr>
                <a:srgbClr val="6F2F9F"/>
              </a:buClr>
              <a:buFont typeface="Arial"/>
              <a:buChar char="•"/>
              <a:tabLst>
                <a:tab pos="266224" algn="l"/>
              </a:tabLst>
            </a:pPr>
            <a:r>
              <a:rPr lang="fr-FR" dirty="0">
                <a:latin typeface="Calibri" panose="020F0502020204030204" pitchFamily="34" charset="0"/>
                <a:cs typeface="Calibri" panose="020F0502020204030204" pitchFamily="34" charset="0"/>
              </a:rPr>
              <a:t>Conseiller les employeurs territoriaux dans la gestion des situations contentieuses en matière de ressources humaines</a:t>
            </a:r>
          </a:p>
          <a:p>
            <a:pPr marL="266224" indent="-256699">
              <a:spcBef>
                <a:spcPts val="1808"/>
              </a:spcBef>
              <a:buClr>
                <a:srgbClr val="6F2F9F"/>
              </a:buClr>
              <a:buFont typeface="Arial"/>
              <a:buChar char="•"/>
              <a:tabLst>
                <a:tab pos="266224" algn="l"/>
              </a:tabLst>
            </a:pPr>
            <a:r>
              <a:rPr lang="fr-FR" dirty="0">
                <a:latin typeface="Calibri" panose="020F0502020204030204" pitchFamily="34" charset="0"/>
                <a:cs typeface="Calibri" panose="020F0502020204030204" pitchFamily="34" charset="0"/>
              </a:rPr>
              <a:t>Conseiller dans le cadre d’un litige</a:t>
            </a:r>
          </a:p>
          <a:p>
            <a:pPr marL="266224" indent="-256699">
              <a:spcBef>
                <a:spcPts val="1808"/>
              </a:spcBef>
              <a:buClr>
                <a:srgbClr val="6F2F9F"/>
              </a:buClr>
              <a:buFont typeface="Arial"/>
              <a:buChar char="•"/>
              <a:tabLst>
                <a:tab pos="266224" algn="l"/>
              </a:tabLst>
            </a:pPr>
            <a:r>
              <a:rPr lang="fr-FR" dirty="0">
                <a:latin typeface="Calibri" panose="020F0502020204030204" pitchFamily="34" charset="0"/>
                <a:cs typeface="Calibri" panose="020F0502020204030204" pitchFamily="34" charset="0"/>
              </a:rPr>
              <a:t>Apporter une expertise juridique en matière contentieuse et </a:t>
            </a:r>
            <a:r>
              <a:rPr lang="fr-FR" dirty="0" err="1">
                <a:latin typeface="Calibri" panose="020F0502020204030204" pitchFamily="34" charset="0"/>
                <a:cs typeface="Calibri" panose="020F0502020204030204" pitchFamily="34" charset="0"/>
              </a:rPr>
              <a:t>pré-contentieuse</a:t>
            </a:r>
            <a:endParaRPr dirty="0">
              <a:latin typeface="Calibri" panose="020F0502020204030204" pitchFamily="34" charset="0"/>
              <a:cs typeface="Calibri" panose="020F0502020204030204" pitchFamily="34" charset="0"/>
            </a:endParaRPr>
          </a:p>
          <a:p>
            <a:pPr>
              <a:spcBef>
                <a:spcPts val="1553"/>
              </a:spcBef>
            </a:pPr>
            <a:endParaRPr dirty="0">
              <a:solidFill>
                <a:srgbClr val="00B0F0"/>
              </a:solidFill>
              <a:latin typeface="Calibri" panose="020F0502020204030204" pitchFamily="34" charset="0"/>
              <a:cs typeface="Calibri" panose="020F0502020204030204" pitchFamily="34" charset="0"/>
            </a:endParaRPr>
          </a:p>
          <a:p>
            <a:pPr marL="266224" indent="-256699">
              <a:buFont typeface="Wingdings"/>
              <a:buChar char=""/>
              <a:tabLst>
                <a:tab pos="266224" algn="l"/>
              </a:tabLst>
            </a:pPr>
            <a:r>
              <a:rPr lang="fr-FR" b="1" dirty="0">
                <a:solidFill>
                  <a:srgbClr val="00B0F0"/>
                </a:solidFill>
                <a:latin typeface="Calibri" panose="020F0502020204030204" pitchFamily="34" charset="0"/>
                <a:cs typeface="Calibri" panose="020F0502020204030204" pitchFamily="34" charset="0"/>
              </a:rPr>
              <a:t>Complémentaire au service d’un avocat</a:t>
            </a:r>
            <a:endParaRPr dirty="0">
              <a:solidFill>
                <a:srgbClr val="00B0F0"/>
              </a:solidFill>
              <a:latin typeface="Calibri" panose="020F0502020204030204" pitchFamily="34" charset="0"/>
              <a:cs typeface="Calibri" panose="020F0502020204030204" pitchFamily="34" charset="0"/>
            </a:endParaRPr>
          </a:p>
          <a:p>
            <a:pPr marL="9525">
              <a:spcBef>
                <a:spcPts val="1811"/>
              </a:spcBef>
            </a:pPr>
            <a:r>
              <a:rPr lang="fr-FR" dirty="0">
                <a:latin typeface="Calibri" panose="020F0502020204030204" pitchFamily="34" charset="0"/>
                <a:cs typeface="Calibri" panose="020F0502020204030204" pitchFamily="34" charset="0"/>
              </a:rPr>
              <a:t>Ne se substitue en aucune manière à la représentation d’un avocat pour défendre le droit des employeurs publics devant une juridiction</a:t>
            </a:r>
            <a:endParaRPr dirty="0">
              <a:latin typeface="Calibri" panose="020F0502020204030204" pitchFamily="34" charset="0"/>
              <a:cs typeface="Calibri" panose="020F0502020204030204" pitchFamily="34" charset="0"/>
            </a:endParaRPr>
          </a:p>
        </p:txBody>
      </p:sp>
      <p:pic>
        <p:nvPicPr>
          <p:cNvPr id="6" name="Image 5" descr="Logo_CDG18_BS.jpg">
            <a:extLst>
              <a:ext uri="{FF2B5EF4-FFF2-40B4-BE49-F238E27FC236}">
                <a16:creationId xmlns:a16="http://schemas.microsoft.com/office/drawing/2014/main" id="{484C6877-0323-86B1-6568-4EBEB1B26E87}"/>
              </a:ext>
            </a:extLst>
          </p:cNvPr>
          <p:cNvPicPr>
            <a:picLocks noChangeAspect="1"/>
          </p:cNvPicPr>
          <p:nvPr/>
        </p:nvPicPr>
        <p:blipFill>
          <a:blip r:embed="rId2"/>
          <a:stretch>
            <a:fillRect/>
          </a:stretch>
        </p:blipFill>
        <p:spPr>
          <a:xfrm>
            <a:off x="124778" y="0"/>
            <a:ext cx="1422426" cy="1443762"/>
          </a:xfrm>
          <a:prstGeom prst="rect">
            <a:avLst/>
          </a:prstGeom>
        </p:spPr>
      </p:pic>
      <p:grpSp>
        <p:nvGrpSpPr>
          <p:cNvPr id="7" name="Groupe 14">
            <a:extLst>
              <a:ext uri="{FF2B5EF4-FFF2-40B4-BE49-F238E27FC236}">
                <a16:creationId xmlns:a16="http://schemas.microsoft.com/office/drawing/2014/main" id="{F577C8C9-6D89-33C6-D5F7-91C38D5AF1AE}"/>
              </a:ext>
            </a:extLst>
          </p:cNvPr>
          <p:cNvGrpSpPr>
            <a:grpSpLocks/>
          </p:cNvGrpSpPr>
          <p:nvPr/>
        </p:nvGrpSpPr>
        <p:grpSpPr bwMode="auto">
          <a:xfrm>
            <a:off x="1357290" y="285728"/>
            <a:ext cx="7661932" cy="1216962"/>
            <a:chOff x="2521302" y="4447632"/>
            <a:chExt cx="6645275" cy="2324642"/>
          </a:xfrm>
        </p:grpSpPr>
        <p:sp>
          <p:nvSpPr>
            <p:cNvPr id="8" name="Oval 2">
              <a:extLst>
                <a:ext uri="{FF2B5EF4-FFF2-40B4-BE49-F238E27FC236}">
                  <a16:creationId xmlns:a16="http://schemas.microsoft.com/office/drawing/2014/main" id="{9AA41AA1-C1CA-E029-0289-56D9F0AA5BB8}"/>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9" name="Rectangle 3">
              <a:extLst>
                <a:ext uri="{FF2B5EF4-FFF2-40B4-BE49-F238E27FC236}">
                  <a16:creationId xmlns:a16="http://schemas.microsoft.com/office/drawing/2014/main" id="{4ABAA695-5B60-BB7C-8EF5-7627D4ACC130}"/>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0" name="Text Box 4">
              <a:extLst>
                <a:ext uri="{FF2B5EF4-FFF2-40B4-BE49-F238E27FC236}">
                  <a16:creationId xmlns:a16="http://schemas.microsoft.com/office/drawing/2014/main" id="{F380C2BE-B93A-020C-D679-AC633E521FF1}"/>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11" name="Group 6">
              <a:extLst>
                <a:ext uri="{FF2B5EF4-FFF2-40B4-BE49-F238E27FC236}">
                  <a16:creationId xmlns:a16="http://schemas.microsoft.com/office/drawing/2014/main" id="{89C20752-7CC5-3EBC-64F9-3BACBE88B4E6}"/>
                </a:ext>
              </a:extLst>
            </p:cNvPr>
            <p:cNvGrpSpPr>
              <a:grpSpLocks/>
            </p:cNvGrpSpPr>
            <p:nvPr/>
          </p:nvGrpSpPr>
          <p:grpSpPr bwMode="auto">
            <a:xfrm>
              <a:off x="3957638" y="5091476"/>
              <a:ext cx="171450" cy="1165229"/>
              <a:chOff x="112099728" y="105931681"/>
              <a:chExt cx="170831" cy="1165800"/>
            </a:xfrm>
          </p:grpSpPr>
          <p:sp>
            <p:nvSpPr>
              <p:cNvPr id="16" name="Rectangle 7">
                <a:extLst>
                  <a:ext uri="{FF2B5EF4-FFF2-40B4-BE49-F238E27FC236}">
                    <a16:creationId xmlns:a16="http://schemas.microsoft.com/office/drawing/2014/main" id="{6F06175C-A54C-78B1-8901-81A234112616}"/>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17" name="Rectangle 8">
                <a:extLst>
                  <a:ext uri="{FF2B5EF4-FFF2-40B4-BE49-F238E27FC236}">
                    <a16:creationId xmlns:a16="http://schemas.microsoft.com/office/drawing/2014/main" id="{AD34F189-D72E-B56A-219F-3F87AD0CD22A}"/>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18" name="Rectangle 9">
                <a:extLst>
                  <a:ext uri="{FF2B5EF4-FFF2-40B4-BE49-F238E27FC236}">
                    <a16:creationId xmlns:a16="http://schemas.microsoft.com/office/drawing/2014/main" id="{AA0847B3-3476-215B-C051-C1916D4DF5EC}"/>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12" name="Group 10">
              <a:extLst>
                <a:ext uri="{FF2B5EF4-FFF2-40B4-BE49-F238E27FC236}">
                  <a16:creationId xmlns:a16="http://schemas.microsoft.com/office/drawing/2014/main" id="{3D0CA711-C713-AD9A-E36F-1CC955517699}"/>
                </a:ext>
              </a:extLst>
            </p:cNvPr>
            <p:cNvGrpSpPr>
              <a:grpSpLocks/>
            </p:cNvGrpSpPr>
            <p:nvPr/>
          </p:nvGrpSpPr>
          <p:grpSpPr bwMode="auto">
            <a:xfrm>
              <a:off x="8701088" y="4447632"/>
              <a:ext cx="169862" cy="1163632"/>
              <a:chOff x="116843535" y="105289350"/>
              <a:chExt cx="170420" cy="1163658"/>
            </a:xfrm>
          </p:grpSpPr>
          <p:sp>
            <p:nvSpPr>
              <p:cNvPr id="13" name="Rectangle 12">
                <a:extLst>
                  <a:ext uri="{FF2B5EF4-FFF2-40B4-BE49-F238E27FC236}">
                    <a16:creationId xmlns:a16="http://schemas.microsoft.com/office/drawing/2014/main" id="{4B41352B-F932-D9BB-856C-18C5E77AE7CD}"/>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14" name="Rectangle 13">
                <a:extLst>
                  <a:ext uri="{FF2B5EF4-FFF2-40B4-BE49-F238E27FC236}">
                    <a16:creationId xmlns:a16="http://schemas.microsoft.com/office/drawing/2014/main" id="{85DE5455-DECD-E3C4-1AE0-4066447EB5FA}"/>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15" name="Rectangle 14">
                <a:extLst>
                  <a:ext uri="{FF2B5EF4-FFF2-40B4-BE49-F238E27FC236}">
                    <a16:creationId xmlns:a16="http://schemas.microsoft.com/office/drawing/2014/main" id="{708186C6-2467-F513-8246-610EDC5D79A6}"/>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19" name="ZoneTexte 18">
            <a:extLst>
              <a:ext uri="{FF2B5EF4-FFF2-40B4-BE49-F238E27FC236}">
                <a16:creationId xmlns:a16="http://schemas.microsoft.com/office/drawing/2014/main" id="{6BFF58C7-C608-005B-B053-353C19D469BB}"/>
              </a:ext>
            </a:extLst>
          </p:cNvPr>
          <p:cNvSpPr txBox="1"/>
          <p:nvPr/>
        </p:nvSpPr>
        <p:spPr>
          <a:xfrm>
            <a:off x="1440645" y="1610480"/>
            <a:ext cx="6262710" cy="461665"/>
          </a:xfrm>
          <a:prstGeom prst="rect">
            <a:avLst/>
          </a:prstGeom>
          <a:noFill/>
        </p:spPr>
        <p:txBody>
          <a:bodyPr wrap="square" rtlCol="0">
            <a:spAutoFit/>
          </a:bodyPr>
          <a:lstStyle/>
          <a:p>
            <a:r>
              <a:rPr lang="fr-FR" sz="2400" b="1" dirty="0">
                <a:solidFill>
                  <a:srgbClr val="FF0000"/>
                </a:solidFill>
              </a:rPr>
              <a:t>Objectifs et Définition</a:t>
            </a:r>
          </a:p>
        </p:txBody>
      </p:sp>
    </p:spTree>
    <p:extLst>
      <p:ext uri="{BB962C8B-B14F-4D97-AF65-F5344CB8AC3E}">
        <p14:creationId xmlns:p14="http://schemas.microsoft.com/office/powerpoint/2010/main" val="693024139"/>
      </p:ext>
    </p:extLst>
  </p:cSld>
  <p:clrMapOvr>
    <a:masterClrMapping/>
  </p:clrMapOvr>
  <p:transition>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93863" y="1836486"/>
            <a:ext cx="8756274" cy="4993771"/>
          </a:xfrm>
          <a:prstGeom prst="rect">
            <a:avLst/>
          </a:prstGeom>
        </p:spPr>
        <p:txBody>
          <a:bodyPr vert="horz" wrap="square" lIns="0" tIns="10001" rIns="0" bIns="0" rtlCol="0">
            <a:spAutoFit/>
          </a:bodyPr>
          <a:lstStyle/>
          <a:p>
            <a:pPr marL="266224" indent="-256699">
              <a:spcBef>
                <a:spcPts val="79"/>
              </a:spcBef>
              <a:buFont typeface="Wingdings"/>
              <a:buChar char=""/>
              <a:tabLst>
                <a:tab pos="266224" algn="l"/>
              </a:tabLst>
            </a:pPr>
            <a:r>
              <a:rPr lang="fr-FR" b="1" dirty="0">
                <a:solidFill>
                  <a:srgbClr val="00B0F0"/>
                </a:solidFill>
                <a:latin typeface="Calibri" panose="020F0502020204030204" pitchFamily="34" charset="0"/>
                <a:cs typeface="Calibri" panose="020F0502020204030204" pitchFamily="34" charset="0"/>
              </a:rPr>
              <a:t>Exemples de conseil et assistance</a:t>
            </a:r>
          </a:p>
          <a:p>
            <a:pPr marL="342900" lvl="0" indent="-342900" algn="just">
              <a:lnSpc>
                <a:spcPct val="107000"/>
              </a:lnSpc>
              <a:buSzPts val="1000"/>
              <a:buFont typeface="Symbol" panose="05050102010706020507" pitchFamily="18" charset="2"/>
              <a:buChar char=""/>
              <a:tabLst>
                <a:tab pos="457200" algn="l"/>
              </a:tabLst>
            </a:pPr>
            <a:r>
              <a:rPr lang="fr-FR" sz="1800" dirty="0">
                <a:effectLst/>
                <a:ea typeface="Times New Roman" panose="02020603050405020304" pitchFamily="18" charset="0"/>
                <a:cs typeface="Aptos" panose="020B0004020202020204" pitchFamily="34" charset="0"/>
              </a:rPr>
              <a:t>A la rédaction de courriers à l’attention de l’agent</a:t>
            </a:r>
            <a:endParaRPr lang="fr-FR" sz="1800" dirty="0">
              <a:effectLst/>
              <a:ea typeface="Times New Roman" panose="02020603050405020304" pitchFamily="18" charset="0"/>
            </a:endParaRPr>
          </a:p>
          <a:p>
            <a:pPr marL="342900" lvl="0" indent="-342900" algn="just">
              <a:lnSpc>
                <a:spcPct val="107000"/>
              </a:lnSpc>
              <a:buSzPts val="1000"/>
              <a:buFont typeface="Symbol" panose="05050102010706020507" pitchFamily="18" charset="2"/>
              <a:buChar char=""/>
              <a:tabLst>
                <a:tab pos="457200" algn="l"/>
              </a:tabLst>
            </a:pPr>
            <a:r>
              <a:rPr lang="fr-FR" sz="1800" dirty="0">
                <a:effectLst/>
                <a:ea typeface="Times New Roman" panose="02020603050405020304" pitchFamily="18" charset="0"/>
                <a:cs typeface="Aptos" panose="020B0004020202020204" pitchFamily="34" charset="0"/>
              </a:rPr>
              <a:t>Au respect des procédures applicables en la matière</a:t>
            </a:r>
            <a:endParaRPr lang="fr-FR" sz="1800" dirty="0">
              <a:effectLst/>
              <a:ea typeface="Times New Roman" panose="02020603050405020304" pitchFamily="18" charset="0"/>
            </a:endParaRPr>
          </a:p>
          <a:p>
            <a:pPr marL="342900" lvl="0" indent="-342900" fontAlgn="auto">
              <a:lnSpc>
                <a:spcPct val="100000"/>
              </a:lnSpc>
              <a:spcAft>
                <a:spcPts val="800"/>
              </a:spcAft>
              <a:buSzPts val="1000"/>
              <a:buFont typeface="Symbol" panose="05050102010706020507" pitchFamily="18" charset="2"/>
              <a:buChar char=""/>
              <a:tabLst>
                <a:tab pos="457200" algn="l"/>
              </a:tabLst>
            </a:pPr>
            <a:r>
              <a:rPr lang="fr-FR" sz="1800" dirty="0">
                <a:effectLst/>
                <a:ea typeface="Times New Roman" panose="02020603050405020304" pitchFamily="18" charset="0"/>
                <a:cs typeface="Calibri" panose="020F0502020204030204" pitchFamily="34" charset="0"/>
              </a:rPr>
              <a:t>Aide à réalisation des mémoires contentieux et des courriers qui y sont rattachés (courriers aux greffes du tribunal, notifications éventuelles…),</a:t>
            </a:r>
            <a:endParaRPr lang="fr-FR" sz="1800" dirty="0">
              <a:effectLst/>
              <a:ea typeface="Calibri" panose="020F0502020204030204" pitchFamily="34" charset="0"/>
              <a:cs typeface="Times New Roman" panose="02020603050405020304" pitchFamily="18" charset="0"/>
            </a:endParaRPr>
          </a:p>
          <a:p>
            <a:pPr marL="342900" lvl="0" indent="-342900" fontAlgn="auto">
              <a:lnSpc>
                <a:spcPct val="100000"/>
              </a:lnSpc>
              <a:spcAft>
                <a:spcPts val="800"/>
              </a:spcAft>
              <a:buSzPts val="1000"/>
              <a:buFont typeface="Symbol" panose="05050102010706020507" pitchFamily="18" charset="2"/>
              <a:buChar char=""/>
              <a:tabLst>
                <a:tab pos="457200" algn="l"/>
              </a:tabLst>
            </a:pPr>
            <a:r>
              <a:rPr lang="fr-FR" sz="1800" dirty="0">
                <a:effectLst/>
                <a:latin typeface="Calibri" panose="020F0502020204030204" pitchFamily="34" charset="0"/>
                <a:ea typeface="Times New Roman" panose="02020603050405020304" pitchFamily="18" charset="0"/>
                <a:cs typeface="Calibri" panose="020F0502020204030204" pitchFamily="34" charset="0"/>
              </a:rPr>
              <a:t>Examen des mémoires contentieux rédigés directement par le service juridique de la collectivité (ou l’établissement) assortie d’une argumentation nourrie</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fontAlgn="auto">
              <a:lnSpc>
                <a:spcPct val="100000"/>
              </a:lnSpc>
              <a:spcAft>
                <a:spcPts val="800"/>
              </a:spcAft>
              <a:buSzPts val="1000"/>
              <a:buFont typeface="Symbol" panose="05050102010706020507" pitchFamily="18" charset="2"/>
              <a:buChar char=""/>
              <a:tabLst>
                <a:tab pos="457200" algn="l"/>
              </a:tabLst>
            </a:pPr>
            <a:r>
              <a:rPr lang="fr-FR" sz="1800" dirty="0">
                <a:effectLst/>
                <a:latin typeface="Calibri" panose="020F0502020204030204" pitchFamily="34" charset="0"/>
                <a:ea typeface="Times New Roman" panose="02020603050405020304" pitchFamily="18" charset="0"/>
                <a:cs typeface="Calibri" panose="020F0502020204030204" pitchFamily="34" charset="0"/>
              </a:rPr>
              <a:t>Aide à l’organisation d’une démarche de règlement amiable du litige ( hors situations gérés par la MPO)</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fontAlgn="auto">
              <a:lnSpc>
                <a:spcPct val="100000"/>
              </a:lnSpc>
              <a:spcAft>
                <a:spcPts val="800"/>
              </a:spcAft>
              <a:buSzPts val="1000"/>
              <a:buFont typeface="Symbol" panose="05050102010706020507" pitchFamily="18" charset="2"/>
              <a:buChar char=""/>
              <a:tabLst>
                <a:tab pos="457200" algn="l"/>
              </a:tabLst>
            </a:pPr>
            <a:r>
              <a:rPr lang="fr-FR" sz="1800" dirty="0">
                <a:effectLst/>
                <a:latin typeface="Calibri" panose="020F0502020204030204" pitchFamily="34" charset="0"/>
                <a:ea typeface="Times New Roman" panose="02020603050405020304" pitchFamily="18" charset="0"/>
                <a:cs typeface="Calibri" panose="020F0502020204030204" pitchFamily="34" charset="0"/>
              </a:rPr>
              <a:t>Appui à  l’élaboration d’un dossier documentaire pour la collectivité (ou l’établissement) qui ayant pris l’attache d’un avocat dans le cadre d’un contentieux, souhaite obtenir des références juridiques spécifiques</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fontAlgn="auto">
              <a:lnSpc>
                <a:spcPct val="100000"/>
              </a:lnSpc>
              <a:spcAft>
                <a:spcPts val="800"/>
              </a:spcAft>
              <a:buSzPts val="1000"/>
              <a:buFont typeface="Symbol" panose="05050102010706020507" pitchFamily="18" charset="2"/>
              <a:buChar char=""/>
              <a:tabLst>
                <a:tab pos="457200" algn="l"/>
              </a:tabLst>
            </a:pPr>
            <a:r>
              <a:rPr lang="fr-FR" sz="1800" dirty="0">
                <a:effectLst/>
                <a:latin typeface="Calibri" panose="020F0502020204030204" pitchFamily="34" charset="0"/>
                <a:ea typeface="Times New Roman" panose="02020603050405020304" pitchFamily="18" charset="0"/>
                <a:cs typeface="Calibri" panose="020F0502020204030204" pitchFamily="34" charset="0"/>
              </a:rPr>
              <a:t>Aide à la production d’un courrier à l’avocat de l’agent lorsque celui-ci sollicite des explications sur une situation administrative en cours ou demande la cessation d’un conflit.</a:t>
            </a:r>
          </a:p>
          <a:p>
            <a:pPr marL="342900" lvl="0" indent="-342900" fontAlgn="auto">
              <a:lnSpc>
                <a:spcPct val="100000"/>
              </a:lnSpc>
              <a:spcAft>
                <a:spcPts val="800"/>
              </a:spcAft>
              <a:buSzPts val="1000"/>
              <a:buFont typeface="Symbol" panose="05050102010706020507" pitchFamily="18" charset="2"/>
              <a:buChar char=""/>
              <a:tabLst>
                <a:tab pos="457200" algn="l"/>
              </a:tabLst>
            </a:pP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6" name="Image 5" descr="Logo_CDG18_BS.jpg">
            <a:extLst>
              <a:ext uri="{FF2B5EF4-FFF2-40B4-BE49-F238E27FC236}">
                <a16:creationId xmlns:a16="http://schemas.microsoft.com/office/drawing/2014/main" id="{484C6877-0323-86B1-6568-4EBEB1B26E87}"/>
              </a:ext>
            </a:extLst>
          </p:cNvPr>
          <p:cNvPicPr>
            <a:picLocks noChangeAspect="1"/>
          </p:cNvPicPr>
          <p:nvPr/>
        </p:nvPicPr>
        <p:blipFill>
          <a:blip r:embed="rId2"/>
          <a:stretch>
            <a:fillRect/>
          </a:stretch>
        </p:blipFill>
        <p:spPr>
          <a:xfrm>
            <a:off x="124778" y="0"/>
            <a:ext cx="1422426" cy="1443762"/>
          </a:xfrm>
          <a:prstGeom prst="rect">
            <a:avLst/>
          </a:prstGeom>
        </p:spPr>
      </p:pic>
      <p:grpSp>
        <p:nvGrpSpPr>
          <p:cNvPr id="7" name="Groupe 14">
            <a:extLst>
              <a:ext uri="{FF2B5EF4-FFF2-40B4-BE49-F238E27FC236}">
                <a16:creationId xmlns:a16="http://schemas.microsoft.com/office/drawing/2014/main" id="{F577C8C9-6D89-33C6-D5F7-91C38D5AF1AE}"/>
              </a:ext>
            </a:extLst>
          </p:cNvPr>
          <p:cNvGrpSpPr>
            <a:grpSpLocks/>
          </p:cNvGrpSpPr>
          <p:nvPr/>
        </p:nvGrpSpPr>
        <p:grpSpPr bwMode="auto">
          <a:xfrm>
            <a:off x="1357290" y="285728"/>
            <a:ext cx="7661932" cy="1216962"/>
            <a:chOff x="2521302" y="4447632"/>
            <a:chExt cx="6645275" cy="2324642"/>
          </a:xfrm>
        </p:grpSpPr>
        <p:sp>
          <p:nvSpPr>
            <p:cNvPr id="8" name="Oval 2">
              <a:extLst>
                <a:ext uri="{FF2B5EF4-FFF2-40B4-BE49-F238E27FC236}">
                  <a16:creationId xmlns:a16="http://schemas.microsoft.com/office/drawing/2014/main" id="{9AA41AA1-C1CA-E029-0289-56D9F0AA5BB8}"/>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9" name="Rectangle 3">
              <a:extLst>
                <a:ext uri="{FF2B5EF4-FFF2-40B4-BE49-F238E27FC236}">
                  <a16:creationId xmlns:a16="http://schemas.microsoft.com/office/drawing/2014/main" id="{4ABAA695-5B60-BB7C-8EF5-7627D4ACC130}"/>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0" name="Text Box 4">
              <a:extLst>
                <a:ext uri="{FF2B5EF4-FFF2-40B4-BE49-F238E27FC236}">
                  <a16:creationId xmlns:a16="http://schemas.microsoft.com/office/drawing/2014/main" id="{F380C2BE-B93A-020C-D679-AC633E521FF1}"/>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11" name="Group 6">
              <a:extLst>
                <a:ext uri="{FF2B5EF4-FFF2-40B4-BE49-F238E27FC236}">
                  <a16:creationId xmlns:a16="http://schemas.microsoft.com/office/drawing/2014/main" id="{89C20752-7CC5-3EBC-64F9-3BACBE88B4E6}"/>
                </a:ext>
              </a:extLst>
            </p:cNvPr>
            <p:cNvGrpSpPr>
              <a:grpSpLocks/>
            </p:cNvGrpSpPr>
            <p:nvPr/>
          </p:nvGrpSpPr>
          <p:grpSpPr bwMode="auto">
            <a:xfrm>
              <a:off x="3957638" y="5091476"/>
              <a:ext cx="171450" cy="1165229"/>
              <a:chOff x="112099728" y="105931681"/>
              <a:chExt cx="170831" cy="1165800"/>
            </a:xfrm>
          </p:grpSpPr>
          <p:sp>
            <p:nvSpPr>
              <p:cNvPr id="16" name="Rectangle 7">
                <a:extLst>
                  <a:ext uri="{FF2B5EF4-FFF2-40B4-BE49-F238E27FC236}">
                    <a16:creationId xmlns:a16="http://schemas.microsoft.com/office/drawing/2014/main" id="{6F06175C-A54C-78B1-8901-81A234112616}"/>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17" name="Rectangle 8">
                <a:extLst>
                  <a:ext uri="{FF2B5EF4-FFF2-40B4-BE49-F238E27FC236}">
                    <a16:creationId xmlns:a16="http://schemas.microsoft.com/office/drawing/2014/main" id="{AD34F189-D72E-B56A-219F-3F87AD0CD22A}"/>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18" name="Rectangle 9">
                <a:extLst>
                  <a:ext uri="{FF2B5EF4-FFF2-40B4-BE49-F238E27FC236}">
                    <a16:creationId xmlns:a16="http://schemas.microsoft.com/office/drawing/2014/main" id="{AA0847B3-3476-215B-C051-C1916D4DF5EC}"/>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12" name="Group 10">
              <a:extLst>
                <a:ext uri="{FF2B5EF4-FFF2-40B4-BE49-F238E27FC236}">
                  <a16:creationId xmlns:a16="http://schemas.microsoft.com/office/drawing/2014/main" id="{3D0CA711-C713-AD9A-E36F-1CC955517699}"/>
                </a:ext>
              </a:extLst>
            </p:cNvPr>
            <p:cNvGrpSpPr>
              <a:grpSpLocks/>
            </p:cNvGrpSpPr>
            <p:nvPr/>
          </p:nvGrpSpPr>
          <p:grpSpPr bwMode="auto">
            <a:xfrm>
              <a:off x="8701088" y="4447632"/>
              <a:ext cx="169862" cy="1163632"/>
              <a:chOff x="116843535" y="105289350"/>
              <a:chExt cx="170420" cy="1163658"/>
            </a:xfrm>
          </p:grpSpPr>
          <p:sp>
            <p:nvSpPr>
              <p:cNvPr id="13" name="Rectangle 12">
                <a:extLst>
                  <a:ext uri="{FF2B5EF4-FFF2-40B4-BE49-F238E27FC236}">
                    <a16:creationId xmlns:a16="http://schemas.microsoft.com/office/drawing/2014/main" id="{4B41352B-F932-D9BB-856C-18C5E77AE7CD}"/>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14" name="Rectangle 13">
                <a:extLst>
                  <a:ext uri="{FF2B5EF4-FFF2-40B4-BE49-F238E27FC236}">
                    <a16:creationId xmlns:a16="http://schemas.microsoft.com/office/drawing/2014/main" id="{85DE5455-DECD-E3C4-1AE0-4066447EB5FA}"/>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15" name="Rectangle 14">
                <a:extLst>
                  <a:ext uri="{FF2B5EF4-FFF2-40B4-BE49-F238E27FC236}">
                    <a16:creationId xmlns:a16="http://schemas.microsoft.com/office/drawing/2014/main" id="{708186C6-2467-F513-8246-610EDC5D79A6}"/>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19" name="ZoneTexte 18">
            <a:extLst>
              <a:ext uri="{FF2B5EF4-FFF2-40B4-BE49-F238E27FC236}">
                <a16:creationId xmlns:a16="http://schemas.microsoft.com/office/drawing/2014/main" id="{6BFF58C7-C608-005B-B053-353C19D469BB}"/>
              </a:ext>
            </a:extLst>
          </p:cNvPr>
          <p:cNvSpPr txBox="1"/>
          <p:nvPr/>
        </p:nvSpPr>
        <p:spPr>
          <a:xfrm>
            <a:off x="3913967" y="1340795"/>
            <a:ext cx="6262710" cy="461665"/>
          </a:xfrm>
          <a:prstGeom prst="rect">
            <a:avLst/>
          </a:prstGeom>
          <a:noFill/>
        </p:spPr>
        <p:txBody>
          <a:bodyPr wrap="square" rtlCol="0">
            <a:spAutoFit/>
          </a:bodyPr>
          <a:lstStyle/>
          <a:p>
            <a:r>
              <a:rPr lang="fr-FR" sz="2400" b="1" dirty="0">
                <a:solidFill>
                  <a:srgbClr val="FF0000"/>
                </a:solidFill>
              </a:rPr>
              <a:t>Objectifs et Définition</a:t>
            </a:r>
          </a:p>
        </p:txBody>
      </p:sp>
    </p:spTree>
    <p:extLst>
      <p:ext uri="{BB962C8B-B14F-4D97-AF65-F5344CB8AC3E}">
        <p14:creationId xmlns:p14="http://schemas.microsoft.com/office/powerpoint/2010/main" val="2293979505"/>
      </p:ext>
    </p:extLst>
  </p:cSld>
  <p:clrMapOvr>
    <a:masterClrMapping/>
  </p:clrMapOvr>
  <p:transition>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a:spLocks noGrp="1"/>
          </p:cNvSpPr>
          <p:nvPr>
            <p:ph type="sldNum" sz="quarter" idx="7"/>
          </p:nvPr>
        </p:nvSpPr>
        <p:spPr>
          <a:xfrm>
            <a:off x="11535844" y="6318338"/>
            <a:ext cx="279400" cy="264159"/>
          </a:xfrm>
          <a:prstGeom prst="rect">
            <a:avLst/>
          </a:prstGeom>
        </p:spPr>
        <p:txBody>
          <a:bodyPr vert="horz" wrap="square" lIns="0" tIns="0" rIns="0" bIns="0" rtlCol="0">
            <a:spAutoFit/>
          </a:bodyPr>
          <a:lstStyle>
            <a:defPPr>
              <a:defRPr kern="0"/>
            </a:defPPr>
            <a:lvl1pPr>
              <a:defRPr sz="1800" b="0" i="1">
                <a:solidFill>
                  <a:srgbClr val="6F2F9F"/>
                </a:solidFill>
                <a:latin typeface="Arial"/>
                <a:cs typeface="Arial"/>
              </a:defRPr>
            </a:lvl1pPr>
          </a:lstStyle>
          <a:p>
            <a:pPr marL="38100">
              <a:lnSpc>
                <a:spcPts val="1955"/>
              </a:lnSpc>
            </a:pPr>
            <a:fld id="{81D60167-4931-47E6-BA6A-407CBD079E47}" type="slidenum">
              <a:rPr lang="fr-FR" spc="-75" smtClean="0"/>
              <a:pPr marL="38100">
                <a:lnSpc>
                  <a:spcPts val="1955"/>
                </a:lnSpc>
              </a:pPr>
              <a:t>19</a:t>
            </a:fld>
            <a:endParaRPr spc="-56" dirty="0"/>
          </a:p>
        </p:txBody>
      </p:sp>
      <p:sp>
        <p:nvSpPr>
          <p:cNvPr id="3" name="object 3"/>
          <p:cNvSpPr txBox="1"/>
          <p:nvPr/>
        </p:nvSpPr>
        <p:spPr>
          <a:xfrm>
            <a:off x="124778" y="2590800"/>
            <a:ext cx="8778823" cy="4011194"/>
          </a:xfrm>
          <a:prstGeom prst="rect">
            <a:avLst/>
          </a:prstGeom>
        </p:spPr>
        <p:txBody>
          <a:bodyPr vert="horz" wrap="square" lIns="0" tIns="10001" rIns="0" bIns="0" rtlCol="0">
            <a:spAutoFit/>
          </a:bodyPr>
          <a:lstStyle/>
          <a:p>
            <a:pPr marL="12859">
              <a:spcBef>
                <a:spcPts val="1796"/>
              </a:spcBef>
            </a:pPr>
            <a:r>
              <a:rPr lang="fr-FR" sz="2000" dirty="0"/>
              <a:t>1/</a:t>
            </a:r>
            <a:r>
              <a:rPr lang="fr-FR" sz="2000" spc="-23" dirty="0"/>
              <a:t> Délibérer pour signer la convention d’accompagnement en matière contentieuse et </a:t>
            </a:r>
            <a:r>
              <a:rPr lang="fr-FR" sz="2000" spc="-23" dirty="0" err="1"/>
              <a:t>pré-contentieuse</a:t>
            </a:r>
            <a:endParaRPr lang="fr-FR" sz="2000" spc="-23" dirty="0"/>
          </a:p>
          <a:p>
            <a:pPr marL="12859">
              <a:spcBef>
                <a:spcPts val="1796"/>
              </a:spcBef>
            </a:pPr>
            <a:r>
              <a:rPr lang="fr-FR" sz="2000" dirty="0"/>
              <a:t>2/</a:t>
            </a:r>
            <a:r>
              <a:rPr lang="fr-FR" sz="2000" spc="-26" dirty="0"/>
              <a:t> </a:t>
            </a:r>
            <a:r>
              <a:rPr lang="fr-FR" sz="2000" spc="-26" dirty="0">
                <a:solidFill>
                  <a:srgbClr val="000000"/>
                </a:solidFill>
                <a:cs typeface="Ebrima"/>
              </a:rPr>
              <a:t>S</a:t>
            </a:r>
            <a:r>
              <a:rPr lang="fr-FR" sz="2000" b="0" dirty="0">
                <a:solidFill>
                  <a:srgbClr val="000000"/>
                </a:solidFill>
                <a:cs typeface="Ebrima"/>
              </a:rPr>
              <a:t>aisir le CDG18 pour exposer la problématique et transmettre toutes les pièces et documents</a:t>
            </a:r>
            <a:endParaRPr lang="fr-FR" sz="2000" spc="-26" dirty="0">
              <a:solidFill>
                <a:srgbClr val="000000"/>
              </a:solidFill>
              <a:cs typeface="Ebrima"/>
            </a:endParaRPr>
          </a:p>
          <a:p>
            <a:pPr marL="12383">
              <a:lnSpc>
                <a:spcPct val="100000"/>
              </a:lnSpc>
              <a:spcBef>
                <a:spcPts val="1800"/>
              </a:spcBef>
            </a:pPr>
            <a:r>
              <a:rPr lang="fr-FR" sz="2000" dirty="0"/>
              <a:t>3/</a:t>
            </a:r>
            <a:r>
              <a:rPr lang="fr-FR" sz="2000" spc="64" dirty="0"/>
              <a:t> une réunion de cadrage pour </a:t>
            </a:r>
            <a:r>
              <a:rPr lang="fr-FR" sz="2000" dirty="0">
                <a:effectLst/>
                <a:ea typeface="Times New Roman" panose="02020603050405020304" pitchFamily="18" charset="0"/>
                <a:cs typeface="Aptos" panose="020B0004020202020204" pitchFamily="34" charset="0"/>
              </a:rPr>
              <a:t> déterminer le périmètre d’intervention du CDG, les attentes de la collectivité, les délais prévisionnels d’intervention, les documents à fournir par la collectivité (</a:t>
            </a:r>
            <a:r>
              <a:rPr lang="fr-FR" sz="2000" spc="64" dirty="0">
                <a:solidFill>
                  <a:srgbClr val="000000"/>
                </a:solidFill>
                <a:cs typeface="Ebrima"/>
              </a:rPr>
              <a:t>par téléphone, en </a:t>
            </a:r>
            <a:r>
              <a:rPr lang="fr-FR" sz="2000" spc="64" dirty="0" err="1">
                <a:solidFill>
                  <a:srgbClr val="000000"/>
                </a:solidFill>
                <a:cs typeface="Ebrima"/>
              </a:rPr>
              <a:t>visio</a:t>
            </a:r>
            <a:r>
              <a:rPr lang="fr-FR" sz="2000" spc="64" dirty="0">
                <a:solidFill>
                  <a:srgbClr val="000000"/>
                </a:solidFill>
                <a:cs typeface="Ebrima"/>
              </a:rPr>
              <a:t> ou en présentiel),</a:t>
            </a:r>
            <a:endParaRPr lang="fr-FR" sz="2000" spc="-15" dirty="0">
              <a:solidFill>
                <a:srgbClr val="000000"/>
              </a:solidFill>
              <a:cs typeface="Ebrima"/>
            </a:endParaRPr>
          </a:p>
          <a:p>
            <a:pPr marL="12383">
              <a:lnSpc>
                <a:spcPct val="100000"/>
              </a:lnSpc>
              <a:spcBef>
                <a:spcPts val="1800"/>
              </a:spcBef>
            </a:pPr>
            <a:r>
              <a:rPr lang="fr-FR" sz="2000" dirty="0"/>
              <a:t>4/</a:t>
            </a:r>
            <a:r>
              <a:rPr lang="fr-FR" sz="2000" spc="-26" dirty="0"/>
              <a:t> </a:t>
            </a:r>
            <a:r>
              <a:rPr lang="fr-FR" sz="2000" spc="-26" dirty="0">
                <a:solidFill>
                  <a:srgbClr val="000000"/>
                </a:solidFill>
                <a:cs typeface="Ebrima"/>
              </a:rPr>
              <a:t>I</a:t>
            </a:r>
            <a:r>
              <a:rPr lang="fr-FR" sz="2000" b="0" dirty="0">
                <a:solidFill>
                  <a:srgbClr val="000000"/>
                </a:solidFill>
                <a:cs typeface="Ebrima"/>
              </a:rPr>
              <a:t>ntervention et traitement des données en fonction des situations exposées</a:t>
            </a:r>
          </a:p>
          <a:p>
            <a:pPr marL="12383">
              <a:lnSpc>
                <a:spcPct val="100000"/>
              </a:lnSpc>
              <a:spcBef>
                <a:spcPts val="1800"/>
              </a:spcBef>
            </a:pPr>
            <a:r>
              <a:rPr lang="fr-FR" sz="2000" b="1" u="sng" spc="-8" dirty="0">
                <a:solidFill>
                  <a:srgbClr val="00B0F0"/>
                </a:solidFill>
                <a:cs typeface="Ebrima"/>
              </a:rPr>
              <a:t>Remarque: </a:t>
            </a:r>
            <a:r>
              <a:rPr lang="fr-FR" sz="2000" spc="-8" dirty="0">
                <a:solidFill>
                  <a:srgbClr val="000000"/>
                </a:solidFill>
                <a:cs typeface="Ebrima"/>
              </a:rPr>
              <a:t>le </a:t>
            </a:r>
            <a:r>
              <a:rPr lang="fr-FR" sz="2000" dirty="0">
                <a:effectLst/>
                <a:ea typeface="Calibri" panose="020F0502020204030204" pitchFamily="34" charset="0"/>
                <a:cs typeface="Times New Roman" panose="02020603050405020304" pitchFamily="18" charset="0"/>
              </a:rPr>
              <a:t> CDG est tenu au secret et à la discrétion professionnels. Les contestations et déclarations recueillies ne peuvent être divulguées aux tiers. </a:t>
            </a:r>
            <a:endParaRPr lang="fr-FR" sz="2000" spc="-8" dirty="0">
              <a:solidFill>
                <a:srgbClr val="000000"/>
              </a:solidFill>
              <a:cs typeface="Ebrima"/>
            </a:endParaRPr>
          </a:p>
        </p:txBody>
      </p:sp>
      <p:sp>
        <p:nvSpPr>
          <p:cNvPr id="5" name="Titre 5">
            <a:extLst>
              <a:ext uri="{FF2B5EF4-FFF2-40B4-BE49-F238E27FC236}">
                <a16:creationId xmlns:a16="http://schemas.microsoft.com/office/drawing/2014/main" id="{22C8799C-6B8A-A4F7-B951-669E34868CB2}"/>
              </a:ext>
            </a:extLst>
          </p:cNvPr>
          <p:cNvSpPr txBox="1">
            <a:spLocks/>
          </p:cNvSpPr>
          <p:nvPr/>
        </p:nvSpPr>
        <p:spPr>
          <a:xfrm>
            <a:off x="690980" y="1600200"/>
            <a:ext cx="8533396" cy="658960"/>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fr-FR" sz="3200" b="1" dirty="0">
                <a:solidFill>
                  <a:srgbClr val="FF0000"/>
                </a:solidFill>
              </a:rPr>
              <a:t>La procédure au CDG18</a:t>
            </a:r>
            <a:endParaRPr lang="fr-FR" dirty="0"/>
          </a:p>
        </p:txBody>
      </p:sp>
      <p:pic>
        <p:nvPicPr>
          <p:cNvPr id="8" name="Image 7" descr="Logo_CDG18_BS.jpg">
            <a:extLst>
              <a:ext uri="{FF2B5EF4-FFF2-40B4-BE49-F238E27FC236}">
                <a16:creationId xmlns:a16="http://schemas.microsoft.com/office/drawing/2014/main" id="{87CE5330-8B4C-BF86-A4FF-A7EAB06423BD}"/>
              </a:ext>
            </a:extLst>
          </p:cNvPr>
          <p:cNvPicPr>
            <a:picLocks noChangeAspect="1"/>
          </p:cNvPicPr>
          <p:nvPr/>
        </p:nvPicPr>
        <p:blipFill>
          <a:blip r:embed="rId2"/>
          <a:stretch>
            <a:fillRect/>
          </a:stretch>
        </p:blipFill>
        <p:spPr>
          <a:xfrm>
            <a:off x="124778" y="0"/>
            <a:ext cx="1422426" cy="1443762"/>
          </a:xfrm>
          <a:prstGeom prst="rect">
            <a:avLst/>
          </a:prstGeom>
        </p:spPr>
      </p:pic>
      <p:grpSp>
        <p:nvGrpSpPr>
          <p:cNvPr id="9" name="Groupe 14">
            <a:extLst>
              <a:ext uri="{FF2B5EF4-FFF2-40B4-BE49-F238E27FC236}">
                <a16:creationId xmlns:a16="http://schemas.microsoft.com/office/drawing/2014/main" id="{42AC6D7C-6714-DBF0-E167-AB8929D496DC}"/>
              </a:ext>
            </a:extLst>
          </p:cNvPr>
          <p:cNvGrpSpPr>
            <a:grpSpLocks/>
          </p:cNvGrpSpPr>
          <p:nvPr/>
        </p:nvGrpSpPr>
        <p:grpSpPr bwMode="auto">
          <a:xfrm>
            <a:off x="1582764" y="239694"/>
            <a:ext cx="7661932" cy="1216962"/>
            <a:chOff x="2521302" y="4447632"/>
            <a:chExt cx="6645275" cy="2324642"/>
          </a:xfrm>
        </p:grpSpPr>
        <p:sp>
          <p:nvSpPr>
            <p:cNvPr id="10" name="Oval 2">
              <a:extLst>
                <a:ext uri="{FF2B5EF4-FFF2-40B4-BE49-F238E27FC236}">
                  <a16:creationId xmlns:a16="http://schemas.microsoft.com/office/drawing/2014/main" id="{B4520A92-9169-C87D-32C4-A19694A3CAFC}"/>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1" name="Rectangle 3">
              <a:extLst>
                <a:ext uri="{FF2B5EF4-FFF2-40B4-BE49-F238E27FC236}">
                  <a16:creationId xmlns:a16="http://schemas.microsoft.com/office/drawing/2014/main" id="{F24CD4B5-AF4F-917D-05F9-4C8F2CBBF3D7}"/>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2" name="Text Box 4">
              <a:extLst>
                <a:ext uri="{FF2B5EF4-FFF2-40B4-BE49-F238E27FC236}">
                  <a16:creationId xmlns:a16="http://schemas.microsoft.com/office/drawing/2014/main" id="{2CA9EE9E-80BC-9971-9140-B136D7F2687B}"/>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13" name="Group 6">
              <a:extLst>
                <a:ext uri="{FF2B5EF4-FFF2-40B4-BE49-F238E27FC236}">
                  <a16:creationId xmlns:a16="http://schemas.microsoft.com/office/drawing/2014/main" id="{6790CF44-7452-0D02-0A72-72AB0074501D}"/>
                </a:ext>
              </a:extLst>
            </p:cNvPr>
            <p:cNvGrpSpPr>
              <a:grpSpLocks/>
            </p:cNvGrpSpPr>
            <p:nvPr/>
          </p:nvGrpSpPr>
          <p:grpSpPr bwMode="auto">
            <a:xfrm>
              <a:off x="3957638" y="5091476"/>
              <a:ext cx="171450" cy="1165229"/>
              <a:chOff x="112099728" y="105931681"/>
              <a:chExt cx="170831" cy="1165800"/>
            </a:xfrm>
          </p:grpSpPr>
          <p:sp>
            <p:nvSpPr>
              <p:cNvPr id="18" name="Rectangle 7">
                <a:extLst>
                  <a:ext uri="{FF2B5EF4-FFF2-40B4-BE49-F238E27FC236}">
                    <a16:creationId xmlns:a16="http://schemas.microsoft.com/office/drawing/2014/main" id="{9B54B2FE-8510-AE33-DC29-728C70FD0472}"/>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19" name="Rectangle 8">
                <a:extLst>
                  <a:ext uri="{FF2B5EF4-FFF2-40B4-BE49-F238E27FC236}">
                    <a16:creationId xmlns:a16="http://schemas.microsoft.com/office/drawing/2014/main" id="{FBFEEB1A-6906-FF1F-87F8-19CCFAA121E7}"/>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0" name="Rectangle 9">
                <a:extLst>
                  <a:ext uri="{FF2B5EF4-FFF2-40B4-BE49-F238E27FC236}">
                    <a16:creationId xmlns:a16="http://schemas.microsoft.com/office/drawing/2014/main" id="{76F8BE29-3CF7-0DD0-7A6F-FB9A0D645EC7}"/>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14" name="Group 10">
              <a:extLst>
                <a:ext uri="{FF2B5EF4-FFF2-40B4-BE49-F238E27FC236}">
                  <a16:creationId xmlns:a16="http://schemas.microsoft.com/office/drawing/2014/main" id="{A73EB34B-0759-B689-73FE-7DD563AB809E}"/>
                </a:ext>
              </a:extLst>
            </p:cNvPr>
            <p:cNvGrpSpPr>
              <a:grpSpLocks/>
            </p:cNvGrpSpPr>
            <p:nvPr/>
          </p:nvGrpSpPr>
          <p:grpSpPr bwMode="auto">
            <a:xfrm>
              <a:off x="8701088" y="4447632"/>
              <a:ext cx="169862" cy="1163632"/>
              <a:chOff x="116843535" y="105289350"/>
              <a:chExt cx="170420" cy="1163658"/>
            </a:xfrm>
          </p:grpSpPr>
          <p:sp>
            <p:nvSpPr>
              <p:cNvPr id="15" name="Rectangle 14">
                <a:extLst>
                  <a:ext uri="{FF2B5EF4-FFF2-40B4-BE49-F238E27FC236}">
                    <a16:creationId xmlns:a16="http://schemas.microsoft.com/office/drawing/2014/main" id="{D12FAC13-11FB-7A99-53EB-287DF075AFAD}"/>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16" name="Rectangle 15">
                <a:extLst>
                  <a:ext uri="{FF2B5EF4-FFF2-40B4-BE49-F238E27FC236}">
                    <a16:creationId xmlns:a16="http://schemas.microsoft.com/office/drawing/2014/main" id="{3771F6BC-F8B6-356F-305B-8E36F1A56CD9}"/>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17" name="Rectangle 16">
                <a:extLst>
                  <a:ext uri="{FF2B5EF4-FFF2-40B4-BE49-F238E27FC236}">
                    <a16:creationId xmlns:a16="http://schemas.microsoft.com/office/drawing/2014/main" id="{66CAC03C-32B5-7E9F-B9AB-E2BC6D80F31D}"/>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Tree>
    <p:extLst>
      <p:ext uri="{BB962C8B-B14F-4D97-AF65-F5344CB8AC3E}">
        <p14:creationId xmlns:p14="http://schemas.microsoft.com/office/powerpoint/2010/main" val="967672310"/>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334000" y="1143000"/>
            <a:ext cx="2590800" cy="382156"/>
          </a:xfrm>
          <a:prstGeom prst="rect">
            <a:avLst/>
          </a:prstGeom>
        </p:spPr>
        <p:txBody>
          <a:bodyPr vert="horz" wrap="square" lIns="0" tIns="12700" rIns="0" bIns="0" rtlCol="0">
            <a:spAutoFit/>
          </a:bodyPr>
          <a:lstStyle/>
          <a:p>
            <a:pPr marL="12700">
              <a:lnSpc>
                <a:spcPct val="100000"/>
              </a:lnSpc>
              <a:spcBef>
                <a:spcPts val="100"/>
              </a:spcBef>
            </a:pPr>
            <a:r>
              <a:rPr lang="fr-FR" dirty="0">
                <a:solidFill>
                  <a:srgbClr val="00B0F0"/>
                </a:solidFill>
              </a:rPr>
              <a:t>SOMMAIRE </a:t>
            </a:r>
            <a:endParaRPr spc="-20" dirty="0">
              <a:solidFill>
                <a:srgbClr val="00B0F0"/>
              </a:solidFill>
            </a:endParaRPr>
          </a:p>
        </p:txBody>
      </p:sp>
      <p:pic>
        <p:nvPicPr>
          <p:cNvPr id="11" name="Image 10" descr="Logo_CDG18_BS.jpg"/>
          <p:cNvPicPr>
            <a:picLocks noChangeAspect="1"/>
          </p:cNvPicPr>
          <p:nvPr/>
        </p:nvPicPr>
        <p:blipFill>
          <a:blip r:embed="rId3"/>
          <a:stretch>
            <a:fillRect/>
          </a:stretch>
        </p:blipFill>
        <p:spPr>
          <a:xfrm>
            <a:off x="0" y="0"/>
            <a:ext cx="1422426" cy="1443762"/>
          </a:xfrm>
          <a:prstGeom prst="rect">
            <a:avLst/>
          </a:prstGeom>
        </p:spPr>
      </p:pic>
      <p:grpSp>
        <p:nvGrpSpPr>
          <p:cNvPr id="6" name="Groupe 14"/>
          <p:cNvGrpSpPr>
            <a:grpSpLocks/>
          </p:cNvGrpSpPr>
          <p:nvPr/>
        </p:nvGrpSpPr>
        <p:grpSpPr bwMode="auto">
          <a:xfrm>
            <a:off x="1482068" y="152400"/>
            <a:ext cx="7661932" cy="1314472"/>
            <a:chOff x="2521302" y="4447632"/>
            <a:chExt cx="6645275" cy="2324642"/>
          </a:xfrm>
        </p:grpSpPr>
        <p:sp>
          <p:nvSpPr>
            <p:cNvPr id="14" name="Oval 2"/>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5" name="Rectangle 3"/>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6" name="Text Box 4"/>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7" name="Group 6"/>
            <p:cNvGrpSpPr>
              <a:grpSpLocks/>
            </p:cNvGrpSpPr>
            <p:nvPr/>
          </p:nvGrpSpPr>
          <p:grpSpPr bwMode="auto">
            <a:xfrm>
              <a:off x="3957638" y="5091476"/>
              <a:ext cx="171450" cy="1165229"/>
              <a:chOff x="112099728" y="105931681"/>
              <a:chExt cx="170831" cy="1165800"/>
            </a:xfrm>
          </p:grpSpPr>
          <p:sp>
            <p:nvSpPr>
              <p:cNvPr id="22" name="Rectangle 7"/>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3" name="Rectangle 8"/>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4" name="Rectangle 9"/>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8" name="Group 10"/>
            <p:cNvGrpSpPr>
              <a:grpSpLocks/>
            </p:cNvGrpSpPr>
            <p:nvPr/>
          </p:nvGrpSpPr>
          <p:grpSpPr bwMode="auto">
            <a:xfrm>
              <a:off x="8701088" y="4447632"/>
              <a:ext cx="169862" cy="1163632"/>
              <a:chOff x="116843535" y="105289350"/>
              <a:chExt cx="170420" cy="1163658"/>
            </a:xfrm>
          </p:grpSpPr>
          <p:sp>
            <p:nvSpPr>
              <p:cNvPr id="19" name="Rectangle 18"/>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0" name="Rectangle 19"/>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1" name="Rectangle 20"/>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5" name="object 5"/>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p:sp>
        <p:nvSpPr>
          <p:cNvPr id="13" name="ZoneTexte 12">
            <a:extLst>
              <a:ext uri="{FF2B5EF4-FFF2-40B4-BE49-F238E27FC236}">
                <a16:creationId xmlns:a16="http://schemas.microsoft.com/office/drawing/2014/main" id="{B43A91C2-7F6F-B567-614F-D7BB1A83F133}"/>
              </a:ext>
            </a:extLst>
          </p:cNvPr>
          <p:cNvSpPr txBox="1"/>
          <p:nvPr/>
        </p:nvSpPr>
        <p:spPr>
          <a:xfrm>
            <a:off x="261591" y="1252584"/>
            <a:ext cx="8345705" cy="5693866"/>
          </a:xfrm>
          <a:prstGeom prst="rect">
            <a:avLst/>
          </a:prstGeom>
          <a:noFill/>
        </p:spPr>
        <p:txBody>
          <a:bodyPr wrap="square" rtlCol="0">
            <a:spAutoFit/>
          </a:bodyPr>
          <a:lstStyle/>
          <a:p>
            <a:pPr marL="514350" indent="-514350">
              <a:buAutoNum type="arabicPeriod"/>
            </a:pPr>
            <a:r>
              <a:rPr lang="fr-FR" sz="2800" b="1" dirty="0">
                <a:solidFill>
                  <a:srgbClr val="00B0F0"/>
                </a:solidFill>
              </a:rPr>
              <a:t>Le RSU</a:t>
            </a:r>
          </a:p>
          <a:p>
            <a:pPr marL="971550" lvl="1" indent="-514350">
              <a:buAutoNum type="arabicPeriod"/>
            </a:pPr>
            <a:endParaRPr lang="fr-FR" sz="2800" b="1" dirty="0">
              <a:solidFill>
                <a:srgbClr val="00B050"/>
              </a:solidFill>
            </a:endParaRPr>
          </a:p>
          <a:p>
            <a:pPr lvl="1"/>
            <a:r>
              <a:rPr lang="fr-FR" sz="2800" b="1" dirty="0">
                <a:solidFill>
                  <a:schemeClr val="accent6">
                    <a:lumMod val="60000"/>
                    <a:lumOff val="40000"/>
                  </a:schemeClr>
                </a:solidFill>
              </a:rPr>
              <a:t>2. La médiation préalable obligatoire</a:t>
            </a:r>
          </a:p>
          <a:p>
            <a:pPr lvl="1"/>
            <a:endParaRPr lang="fr-FR" sz="2800" b="1" dirty="0">
              <a:solidFill>
                <a:srgbClr val="00B050"/>
              </a:solidFill>
            </a:endParaRPr>
          </a:p>
          <a:p>
            <a:pPr lvl="2"/>
            <a:r>
              <a:rPr lang="fr-FR" sz="2800" b="1" dirty="0">
                <a:solidFill>
                  <a:srgbClr val="FF0000"/>
                </a:solidFill>
              </a:rPr>
              <a:t>3. l’accompagnement en contentieux et </a:t>
            </a:r>
            <a:r>
              <a:rPr lang="fr-FR" sz="2800" b="1" dirty="0" err="1">
                <a:solidFill>
                  <a:srgbClr val="FF0000"/>
                </a:solidFill>
              </a:rPr>
              <a:t>pré-contentieux</a:t>
            </a:r>
            <a:endParaRPr lang="fr-FR" sz="2800" b="1" dirty="0">
              <a:solidFill>
                <a:srgbClr val="FF0000"/>
              </a:solidFill>
            </a:endParaRPr>
          </a:p>
          <a:p>
            <a:pPr lvl="2"/>
            <a:endParaRPr lang="fr-FR" sz="2800" b="1" dirty="0">
              <a:solidFill>
                <a:srgbClr val="7030A0"/>
              </a:solidFill>
            </a:endParaRPr>
          </a:p>
          <a:p>
            <a:pPr marL="514350" indent="-514350" algn="ctr">
              <a:buAutoNum type="arabicPeriod" startAt="4"/>
            </a:pPr>
            <a:r>
              <a:rPr lang="fr-FR" sz="2800" b="1" dirty="0">
                <a:solidFill>
                  <a:srgbClr val="7030A0"/>
                </a:solidFill>
              </a:rPr>
              <a:t>Le règlement intérieur et le conseil </a:t>
            </a:r>
          </a:p>
          <a:p>
            <a:pPr algn="ctr"/>
            <a:r>
              <a:rPr lang="fr-FR" sz="2800" b="1" dirty="0">
                <a:solidFill>
                  <a:srgbClr val="7030A0"/>
                </a:solidFill>
              </a:rPr>
              <a:t>en organisation</a:t>
            </a:r>
          </a:p>
          <a:p>
            <a:pPr algn="ctr"/>
            <a:endParaRPr lang="fr-FR" sz="2800" b="1" dirty="0">
              <a:solidFill>
                <a:srgbClr val="7030A0"/>
              </a:solidFill>
            </a:endParaRPr>
          </a:p>
          <a:p>
            <a:pPr algn="ctr"/>
            <a:r>
              <a:rPr lang="fr-FR" sz="2800" b="1" dirty="0">
                <a:solidFill>
                  <a:srgbClr val="7030A0"/>
                </a:solidFill>
              </a:rPr>
              <a:t>	</a:t>
            </a:r>
            <a:r>
              <a:rPr lang="fr-FR" sz="2800" b="1" dirty="0">
                <a:solidFill>
                  <a:schemeClr val="accent2">
                    <a:lumMod val="75000"/>
                  </a:schemeClr>
                </a:solidFill>
              </a:rPr>
              <a:t>5. Retour sur le questionnaire Visio</a:t>
            </a:r>
          </a:p>
          <a:p>
            <a:pPr algn="ctr"/>
            <a:endParaRPr lang="fr-FR" sz="2800" b="1" dirty="0">
              <a:solidFill>
                <a:srgbClr val="00B050"/>
              </a:solidFill>
            </a:endParaRPr>
          </a:p>
          <a:p>
            <a:pPr algn="ctr"/>
            <a:r>
              <a:rPr lang="fr-FR" sz="2800" b="1" dirty="0"/>
              <a:t>	</a:t>
            </a:r>
            <a:r>
              <a:rPr lang="fr-FR" sz="2800" b="1" dirty="0">
                <a:solidFill>
                  <a:schemeClr val="accent3"/>
                </a:solidFill>
              </a:rPr>
              <a:t>		</a:t>
            </a:r>
            <a:r>
              <a:rPr lang="fr-FR" sz="2800" b="1" dirty="0">
                <a:solidFill>
                  <a:srgbClr val="FFC000"/>
                </a:solidFill>
              </a:rPr>
              <a:t>6. L’actu minute</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a:spLocks noGrp="1"/>
          </p:cNvSpPr>
          <p:nvPr>
            <p:ph type="sldNum" sz="quarter" idx="7"/>
          </p:nvPr>
        </p:nvSpPr>
        <p:spPr>
          <a:xfrm>
            <a:off x="11535844" y="6318338"/>
            <a:ext cx="279400" cy="264159"/>
          </a:xfrm>
          <a:prstGeom prst="rect">
            <a:avLst/>
          </a:prstGeom>
        </p:spPr>
        <p:txBody>
          <a:bodyPr vert="horz" wrap="square" lIns="0" tIns="0" rIns="0" bIns="0" rtlCol="0">
            <a:spAutoFit/>
          </a:bodyPr>
          <a:lstStyle>
            <a:defPPr>
              <a:defRPr kern="0"/>
            </a:defPPr>
            <a:lvl1pPr>
              <a:defRPr sz="1800" b="0" i="1">
                <a:solidFill>
                  <a:srgbClr val="6F2F9F"/>
                </a:solidFill>
                <a:latin typeface="Arial"/>
                <a:cs typeface="Arial"/>
              </a:defRPr>
            </a:lvl1pPr>
          </a:lstStyle>
          <a:p>
            <a:pPr marL="38100">
              <a:lnSpc>
                <a:spcPts val="1955"/>
              </a:lnSpc>
            </a:pPr>
            <a:fld id="{81D60167-4931-47E6-BA6A-407CBD079E47}" type="slidenum">
              <a:rPr lang="fr-FR" spc="-75" smtClean="0"/>
              <a:pPr marL="38100">
                <a:lnSpc>
                  <a:spcPts val="1955"/>
                </a:lnSpc>
              </a:pPr>
              <a:t>20</a:t>
            </a:fld>
            <a:endParaRPr spc="-56" dirty="0"/>
          </a:p>
        </p:txBody>
      </p:sp>
      <p:sp>
        <p:nvSpPr>
          <p:cNvPr id="3" name="object 3"/>
          <p:cNvSpPr txBox="1"/>
          <p:nvPr/>
        </p:nvSpPr>
        <p:spPr>
          <a:xfrm>
            <a:off x="182588" y="2169686"/>
            <a:ext cx="8778823" cy="3950408"/>
          </a:xfrm>
          <a:prstGeom prst="rect">
            <a:avLst/>
          </a:prstGeom>
        </p:spPr>
        <p:txBody>
          <a:bodyPr vert="horz" wrap="square" lIns="0" tIns="10001" rIns="0" bIns="0" rtlCol="0">
            <a:spAutoFit/>
          </a:bodyPr>
          <a:lstStyle/>
          <a:p>
            <a:pPr marL="266224" indent="-256699">
              <a:spcBef>
                <a:spcPts val="79"/>
              </a:spcBef>
              <a:buFont typeface="Wingdings"/>
              <a:buChar char=""/>
              <a:tabLst>
                <a:tab pos="266224" algn="l"/>
              </a:tabLst>
            </a:pPr>
            <a:r>
              <a:rPr lang="fr-FR" b="1" dirty="0">
                <a:solidFill>
                  <a:srgbClr val="00B0F0"/>
                </a:solidFill>
                <a:cs typeface="Ebrima"/>
              </a:rPr>
              <a:t>L’adhésion</a:t>
            </a:r>
            <a:r>
              <a:rPr lang="fr-FR" b="1" spc="-45" dirty="0">
                <a:solidFill>
                  <a:srgbClr val="00B0F0"/>
                </a:solidFill>
                <a:cs typeface="Ebrima"/>
              </a:rPr>
              <a:t> ( conventionnement ) </a:t>
            </a:r>
            <a:r>
              <a:rPr lang="fr-FR" b="1" dirty="0">
                <a:solidFill>
                  <a:srgbClr val="00B0F0"/>
                </a:solidFill>
                <a:cs typeface="Ebrima"/>
              </a:rPr>
              <a:t>est</a:t>
            </a:r>
            <a:r>
              <a:rPr lang="fr-FR" b="1" spc="-34" dirty="0">
                <a:solidFill>
                  <a:srgbClr val="00B0F0"/>
                </a:solidFill>
                <a:cs typeface="Ebrima"/>
              </a:rPr>
              <a:t> </a:t>
            </a:r>
            <a:r>
              <a:rPr lang="fr-FR" b="1" dirty="0">
                <a:solidFill>
                  <a:srgbClr val="00B0F0"/>
                </a:solidFill>
                <a:cs typeface="Ebrima"/>
              </a:rPr>
              <a:t>gratuite.</a:t>
            </a:r>
            <a:r>
              <a:rPr lang="fr-FR" b="1" spc="-34" dirty="0">
                <a:solidFill>
                  <a:srgbClr val="00B0F0"/>
                </a:solidFill>
                <a:cs typeface="Ebrima"/>
              </a:rPr>
              <a:t> </a:t>
            </a:r>
          </a:p>
          <a:p>
            <a:pPr marL="9525">
              <a:spcBef>
                <a:spcPts val="79"/>
              </a:spcBef>
              <a:tabLst>
                <a:tab pos="266224" algn="l"/>
              </a:tabLst>
            </a:pPr>
            <a:endParaRPr lang="fr-FR" b="1" spc="-34" dirty="0">
              <a:solidFill>
                <a:srgbClr val="00B0F0"/>
              </a:solidFill>
              <a:cs typeface="Ebrima"/>
            </a:endParaRPr>
          </a:p>
          <a:p>
            <a:pPr marL="266224" indent="-256699">
              <a:spcBef>
                <a:spcPts val="79"/>
              </a:spcBef>
              <a:buFont typeface="Wingdings"/>
              <a:buChar char=""/>
              <a:tabLst>
                <a:tab pos="266224" algn="l"/>
              </a:tabLst>
            </a:pPr>
            <a:r>
              <a:rPr lang="fr-FR" b="1" spc="-34" dirty="0">
                <a:solidFill>
                  <a:srgbClr val="00B0F0"/>
                </a:solidFill>
                <a:cs typeface="Ebrima"/>
              </a:rPr>
              <a:t>Tarification 2024:</a:t>
            </a:r>
          </a:p>
          <a:p>
            <a:pPr marL="9525">
              <a:spcBef>
                <a:spcPts val="79"/>
              </a:spcBef>
              <a:tabLst>
                <a:tab pos="266224" algn="l"/>
              </a:tabLst>
            </a:pPr>
            <a:endParaRPr lang="fr-FR" b="1" spc="-34" dirty="0">
              <a:solidFill>
                <a:srgbClr val="00B0F0"/>
              </a:solidFill>
              <a:cs typeface="Ebrima"/>
            </a:endParaRPr>
          </a:p>
          <a:p>
            <a:pPr marL="342900" lvl="0" indent="-342900" algn="just">
              <a:lnSpc>
                <a:spcPct val="107000"/>
              </a:lnSpc>
              <a:buFont typeface="Aptos" panose="020B0004020202020204" pitchFamily="34" charset="0"/>
              <a:buChar char="-"/>
            </a:pPr>
            <a:r>
              <a:rPr lang="fr-FR" sz="1800" b="1" dirty="0">
                <a:solidFill>
                  <a:srgbClr val="00B0F0"/>
                </a:solidFill>
                <a:effectLst/>
                <a:ea typeface="Aptos" panose="020B0004020202020204" pitchFamily="34" charset="0"/>
                <a:cs typeface="Aptos" panose="020B0004020202020204" pitchFamily="34" charset="0"/>
              </a:rPr>
              <a:t>150 € </a:t>
            </a:r>
            <a:r>
              <a:rPr lang="fr-FR" sz="1800" dirty="0">
                <a:effectLst/>
                <a:ea typeface="Aptos" panose="020B0004020202020204" pitchFamily="34" charset="0"/>
                <a:cs typeface="Aptos" panose="020B0004020202020204" pitchFamily="34" charset="0"/>
              </a:rPr>
              <a:t>pour la réunion de cadrage, quel que soit le nombre de participants, la durée de la réunion et ses modalités d’organisation. Les frais de déplacement éventuels sont inclus dans ce tarif.</a:t>
            </a:r>
            <a:endParaRPr lang="fr-FR" sz="1800" dirty="0">
              <a:effectLst/>
              <a:ea typeface="Aptos" panose="020B0004020202020204" pitchFamily="34" charset="0"/>
              <a:cs typeface="Times New Roman" panose="02020603050405020304" pitchFamily="18" charset="0"/>
            </a:endParaRPr>
          </a:p>
          <a:p>
            <a:pPr marL="342900" lvl="0" indent="-342900" algn="just">
              <a:lnSpc>
                <a:spcPct val="107000"/>
              </a:lnSpc>
              <a:buFont typeface="Aptos" panose="020B0004020202020204" pitchFamily="34" charset="0"/>
              <a:buChar char="-"/>
            </a:pPr>
            <a:r>
              <a:rPr lang="fr-FR" sz="1800" b="1" dirty="0">
                <a:solidFill>
                  <a:srgbClr val="00B0F0"/>
                </a:solidFill>
                <a:effectLst/>
                <a:ea typeface="Aptos" panose="020B0004020202020204" pitchFamily="34" charset="0"/>
                <a:cs typeface="Aptos" panose="020B0004020202020204" pitchFamily="34" charset="0"/>
              </a:rPr>
              <a:t>80 € </a:t>
            </a:r>
            <a:r>
              <a:rPr lang="fr-FR" sz="1800" dirty="0">
                <a:effectLst/>
                <a:ea typeface="Aptos" panose="020B0004020202020204" pitchFamily="34" charset="0"/>
                <a:cs typeface="Aptos" panose="020B0004020202020204" pitchFamily="34" charset="0"/>
              </a:rPr>
              <a:t>par heure d’intervention ou de rédaction</a:t>
            </a:r>
          </a:p>
          <a:p>
            <a:pPr lvl="0" algn="just">
              <a:lnSpc>
                <a:spcPct val="107000"/>
              </a:lnSpc>
            </a:pPr>
            <a:endParaRPr lang="fr-FR" b="1" u="sng" spc="-8" dirty="0">
              <a:solidFill>
                <a:srgbClr val="00B0F0"/>
              </a:solidFill>
              <a:cs typeface="Ebrima"/>
            </a:endParaRPr>
          </a:p>
          <a:p>
            <a:pPr lvl="0" algn="just">
              <a:lnSpc>
                <a:spcPct val="107000"/>
              </a:lnSpc>
            </a:pPr>
            <a:r>
              <a:rPr lang="fr-FR" b="1" u="sng" spc="-8" dirty="0">
                <a:solidFill>
                  <a:srgbClr val="00B0F0"/>
                </a:solidFill>
                <a:cs typeface="Ebrima"/>
              </a:rPr>
              <a:t>Pour tout renseignement complémentaire:</a:t>
            </a:r>
          </a:p>
          <a:p>
            <a:pPr marL="694373" marR="3810" indent="476" algn="just">
              <a:spcBef>
                <a:spcPts val="1800"/>
              </a:spcBef>
            </a:pPr>
            <a:r>
              <a:rPr lang="fr-FR" spc="-8" dirty="0">
                <a:cs typeface="Ebrima"/>
              </a:rPr>
              <a:t>Aurore VEDRENNE- </a:t>
            </a:r>
            <a:r>
              <a:rPr lang="fr-FR" spc="-8" dirty="0">
                <a:cs typeface="Ebrima"/>
                <a:hlinkClick r:id="rId2"/>
              </a:rPr>
              <a:t>aurore.vedrenne@cdg18.fr-</a:t>
            </a:r>
            <a:r>
              <a:rPr lang="fr-FR" spc="-8" dirty="0">
                <a:cs typeface="Ebrima"/>
              </a:rPr>
              <a:t> 02 48 50 82 54</a:t>
            </a:r>
          </a:p>
          <a:p>
            <a:pPr marL="694373" marR="3810" indent="476" algn="just">
              <a:spcBef>
                <a:spcPts val="1800"/>
              </a:spcBef>
            </a:pPr>
            <a:endParaRPr lang="fr-FR" dirty="0">
              <a:cs typeface="Ebrima"/>
            </a:endParaRPr>
          </a:p>
        </p:txBody>
      </p:sp>
      <p:sp>
        <p:nvSpPr>
          <p:cNvPr id="5" name="Titre 5">
            <a:extLst>
              <a:ext uri="{FF2B5EF4-FFF2-40B4-BE49-F238E27FC236}">
                <a16:creationId xmlns:a16="http://schemas.microsoft.com/office/drawing/2014/main" id="{22C8799C-6B8A-A4F7-B951-669E34868CB2}"/>
              </a:ext>
            </a:extLst>
          </p:cNvPr>
          <p:cNvSpPr txBox="1">
            <a:spLocks/>
          </p:cNvSpPr>
          <p:nvPr/>
        </p:nvSpPr>
        <p:spPr>
          <a:xfrm>
            <a:off x="690980" y="1600200"/>
            <a:ext cx="8533396" cy="658960"/>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fr-FR" sz="3200" b="1" dirty="0">
                <a:solidFill>
                  <a:srgbClr val="FF0000"/>
                </a:solidFill>
              </a:rPr>
              <a:t>La procédure au CDG18</a:t>
            </a:r>
            <a:endParaRPr lang="fr-FR" dirty="0"/>
          </a:p>
        </p:txBody>
      </p:sp>
      <p:pic>
        <p:nvPicPr>
          <p:cNvPr id="8" name="Image 7" descr="Logo_CDG18_BS.jpg">
            <a:extLst>
              <a:ext uri="{FF2B5EF4-FFF2-40B4-BE49-F238E27FC236}">
                <a16:creationId xmlns:a16="http://schemas.microsoft.com/office/drawing/2014/main" id="{87CE5330-8B4C-BF86-A4FF-A7EAB06423BD}"/>
              </a:ext>
            </a:extLst>
          </p:cNvPr>
          <p:cNvPicPr>
            <a:picLocks noChangeAspect="1"/>
          </p:cNvPicPr>
          <p:nvPr/>
        </p:nvPicPr>
        <p:blipFill>
          <a:blip r:embed="rId3"/>
          <a:stretch>
            <a:fillRect/>
          </a:stretch>
        </p:blipFill>
        <p:spPr>
          <a:xfrm>
            <a:off x="124778" y="0"/>
            <a:ext cx="1422426" cy="1443762"/>
          </a:xfrm>
          <a:prstGeom prst="rect">
            <a:avLst/>
          </a:prstGeom>
        </p:spPr>
      </p:pic>
      <p:grpSp>
        <p:nvGrpSpPr>
          <p:cNvPr id="9" name="Groupe 14">
            <a:extLst>
              <a:ext uri="{FF2B5EF4-FFF2-40B4-BE49-F238E27FC236}">
                <a16:creationId xmlns:a16="http://schemas.microsoft.com/office/drawing/2014/main" id="{42AC6D7C-6714-DBF0-E167-AB8929D496DC}"/>
              </a:ext>
            </a:extLst>
          </p:cNvPr>
          <p:cNvGrpSpPr>
            <a:grpSpLocks/>
          </p:cNvGrpSpPr>
          <p:nvPr/>
        </p:nvGrpSpPr>
        <p:grpSpPr bwMode="auto">
          <a:xfrm>
            <a:off x="1582764" y="239694"/>
            <a:ext cx="7661932" cy="1216962"/>
            <a:chOff x="2521302" y="4447632"/>
            <a:chExt cx="6645275" cy="2324642"/>
          </a:xfrm>
        </p:grpSpPr>
        <p:sp>
          <p:nvSpPr>
            <p:cNvPr id="10" name="Oval 2">
              <a:extLst>
                <a:ext uri="{FF2B5EF4-FFF2-40B4-BE49-F238E27FC236}">
                  <a16:creationId xmlns:a16="http://schemas.microsoft.com/office/drawing/2014/main" id="{B4520A92-9169-C87D-32C4-A19694A3CAFC}"/>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1" name="Rectangle 3">
              <a:extLst>
                <a:ext uri="{FF2B5EF4-FFF2-40B4-BE49-F238E27FC236}">
                  <a16:creationId xmlns:a16="http://schemas.microsoft.com/office/drawing/2014/main" id="{F24CD4B5-AF4F-917D-05F9-4C8F2CBBF3D7}"/>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2" name="Text Box 4">
              <a:extLst>
                <a:ext uri="{FF2B5EF4-FFF2-40B4-BE49-F238E27FC236}">
                  <a16:creationId xmlns:a16="http://schemas.microsoft.com/office/drawing/2014/main" id="{2CA9EE9E-80BC-9971-9140-B136D7F2687B}"/>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13" name="Group 6">
              <a:extLst>
                <a:ext uri="{FF2B5EF4-FFF2-40B4-BE49-F238E27FC236}">
                  <a16:creationId xmlns:a16="http://schemas.microsoft.com/office/drawing/2014/main" id="{6790CF44-7452-0D02-0A72-72AB0074501D}"/>
                </a:ext>
              </a:extLst>
            </p:cNvPr>
            <p:cNvGrpSpPr>
              <a:grpSpLocks/>
            </p:cNvGrpSpPr>
            <p:nvPr/>
          </p:nvGrpSpPr>
          <p:grpSpPr bwMode="auto">
            <a:xfrm>
              <a:off x="3957638" y="5091476"/>
              <a:ext cx="171450" cy="1165229"/>
              <a:chOff x="112099728" y="105931681"/>
              <a:chExt cx="170831" cy="1165800"/>
            </a:xfrm>
          </p:grpSpPr>
          <p:sp>
            <p:nvSpPr>
              <p:cNvPr id="18" name="Rectangle 7">
                <a:extLst>
                  <a:ext uri="{FF2B5EF4-FFF2-40B4-BE49-F238E27FC236}">
                    <a16:creationId xmlns:a16="http://schemas.microsoft.com/office/drawing/2014/main" id="{9B54B2FE-8510-AE33-DC29-728C70FD0472}"/>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19" name="Rectangle 8">
                <a:extLst>
                  <a:ext uri="{FF2B5EF4-FFF2-40B4-BE49-F238E27FC236}">
                    <a16:creationId xmlns:a16="http://schemas.microsoft.com/office/drawing/2014/main" id="{FBFEEB1A-6906-FF1F-87F8-19CCFAA121E7}"/>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0" name="Rectangle 9">
                <a:extLst>
                  <a:ext uri="{FF2B5EF4-FFF2-40B4-BE49-F238E27FC236}">
                    <a16:creationId xmlns:a16="http://schemas.microsoft.com/office/drawing/2014/main" id="{76F8BE29-3CF7-0DD0-7A6F-FB9A0D645EC7}"/>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14" name="Group 10">
              <a:extLst>
                <a:ext uri="{FF2B5EF4-FFF2-40B4-BE49-F238E27FC236}">
                  <a16:creationId xmlns:a16="http://schemas.microsoft.com/office/drawing/2014/main" id="{A73EB34B-0759-B689-73FE-7DD563AB809E}"/>
                </a:ext>
              </a:extLst>
            </p:cNvPr>
            <p:cNvGrpSpPr>
              <a:grpSpLocks/>
            </p:cNvGrpSpPr>
            <p:nvPr/>
          </p:nvGrpSpPr>
          <p:grpSpPr bwMode="auto">
            <a:xfrm>
              <a:off x="8701088" y="4447632"/>
              <a:ext cx="169862" cy="1163632"/>
              <a:chOff x="116843535" y="105289350"/>
              <a:chExt cx="170420" cy="1163658"/>
            </a:xfrm>
          </p:grpSpPr>
          <p:sp>
            <p:nvSpPr>
              <p:cNvPr id="15" name="Rectangle 14">
                <a:extLst>
                  <a:ext uri="{FF2B5EF4-FFF2-40B4-BE49-F238E27FC236}">
                    <a16:creationId xmlns:a16="http://schemas.microsoft.com/office/drawing/2014/main" id="{D12FAC13-11FB-7A99-53EB-287DF075AFAD}"/>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16" name="Rectangle 15">
                <a:extLst>
                  <a:ext uri="{FF2B5EF4-FFF2-40B4-BE49-F238E27FC236}">
                    <a16:creationId xmlns:a16="http://schemas.microsoft.com/office/drawing/2014/main" id="{3771F6BC-F8B6-356F-305B-8E36F1A56CD9}"/>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17" name="Rectangle 16">
                <a:extLst>
                  <a:ext uri="{FF2B5EF4-FFF2-40B4-BE49-F238E27FC236}">
                    <a16:creationId xmlns:a16="http://schemas.microsoft.com/office/drawing/2014/main" id="{66CAC03C-32B5-7E9F-B9AB-E2BC6D80F31D}"/>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Tree>
    <p:extLst>
      <p:ext uri="{BB962C8B-B14F-4D97-AF65-F5344CB8AC3E}">
        <p14:creationId xmlns:p14="http://schemas.microsoft.com/office/powerpoint/2010/main" val="3732592694"/>
      </p:ext>
    </p:extLst>
  </p:cSld>
  <p:clrMapOvr>
    <a:masterClrMapping/>
  </p:clrMapOvr>
  <p:transition>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Image 8" descr="Logo_CDG18_BS.jpg"/>
          <p:cNvPicPr>
            <a:picLocks noChangeAspect="1"/>
          </p:cNvPicPr>
          <p:nvPr/>
        </p:nvPicPr>
        <p:blipFill>
          <a:blip r:embed="rId2"/>
          <a:stretch>
            <a:fillRect/>
          </a:stretch>
        </p:blipFill>
        <p:spPr>
          <a:xfrm>
            <a:off x="152400" y="0"/>
            <a:ext cx="1422426" cy="1443762"/>
          </a:xfrm>
          <a:prstGeom prst="rect">
            <a:avLst/>
          </a:prstGeom>
        </p:spPr>
      </p:pic>
      <p:grpSp>
        <p:nvGrpSpPr>
          <p:cNvPr id="4" name="Groupe 14"/>
          <p:cNvGrpSpPr>
            <a:grpSpLocks/>
          </p:cNvGrpSpPr>
          <p:nvPr/>
        </p:nvGrpSpPr>
        <p:grpSpPr bwMode="auto">
          <a:xfrm>
            <a:off x="1357290" y="285728"/>
            <a:ext cx="7661932" cy="2016596"/>
            <a:chOff x="2521302" y="4447632"/>
            <a:chExt cx="6645275" cy="2324642"/>
          </a:xfrm>
        </p:grpSpPr>
        <p:sp>
          <p:nvSpPr>
            <p:cNvPr id="12" name="Oval 2"/>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3" name="Rectangle 3"/>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4" name="Text Box 4"/>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5" name="Group 6"/>
            <p:cNvGrpSpPr>
              <a:grpSpLocks/>
            </p:cNvGrpSpPr>
            <p:nvPr/>
          </p:nvGrpSpPr>
          <p:grpSpPr bwMode="auto">
            <a:xfrm>
              <a:off x="3957638" y="5091476"/>
              <a:ext cx="171450" cy="1165229"/>
              <a:chOff x="112099728" y="105931681"/>
              <a:chExt cx="170831" cy="1165800"/>
            </a:xfrm>
          </p:grpSpPr>
          <p:sp>
            <p:nvSpPr>
              <p:cNvPr id="20" name="Rectangle 7"/>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1" name="Rectangle 8"/>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2" name="Rectangle 9"/>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6" name="Group 10"/>
            <p:cNvGrpSpPr>
              <a:grpSpLocks/>
            </p:cNvGrpSpPr>
            <p:nvPr/>
          </p:nvGrpSpPr>
          <p:grpSpPr bwMode="auto">
            <a:xfrm>
              <a:off x="8701088" y="4447632"/>
              <a:ext cx="169862" cy="1163632"/>
              <a:chOff x="116843535" y="105289350"/>
              <a:chExt cx="170420" cy="1163658"/>
            </a:xfrm>
          </p:grpSpPr>
          <p:sp>
            <p:nvSpPr>
              <p:cNvPr id="17" name="Rectangle 16"/>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18" name="Rectangle 17"/>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19" name="Rectangle 18"/>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3" name="object 5"/>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p:graphicFrame>
        <p:nvGraphicFramePr>
          <p:cNvPr id="25" name="Diagramme 24"/>
          <p:cNvGraphicFramePr/>
          <p:nvPr>
            <p:extLst>
              <p:ext uri="{D42A27DB-BD31-4B8C-83A1-F6EECF244321}">
                <p14:modId xmlns:p14="http://schemas.microsoft.com/office/powerpoint/2010/main" val="739253646"/>
              </p:ext>
            </p:extLst>
          </p:nvPr>
        </p:nvGraphicFramePr>
        <p:xfrm>
          <a:off x="685800" y="2286000"/>
          <a:ext cx="71628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2342461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24778" y="2777620"/>
            <a:ext cx="8756274" cy="1302760"/>
          </a:xfrm>
          <a:prstGeom prst="rect">
            <a:avLst/>
          </a:prstGeom>
        </p:spPr>
        <p:txBody>
          <a:bodyPr vert="horz" wrap="square" lIns="0" tIns="10001" rIns="0" bIns="0" rtlCol="0">
            <a:spAutoFit/>
          </a:bodyPr>
          <a:lstStyle/>
          <a:p>
            <a:pPr marL="266224" indent="-256699">
              <a:spcBef>
                <a:spcPts val="79"/>
              </a:spcBef>
              <a:buFont typeface="Wingdings"/>
              <a:buChar char=""/>
              <a:tabLst>
                <a:tab pos="266224" algn="l"/>
              </a:tabLst>
            </a:pPr>
            <a:r>
              <a:rPr b="1" dirty="0">
                <a:solidFill>
                  <a:srgbClr val="00B0F0"/>
                </a:solidFill>
                <a:latin typeface="Calibri" panose="020F0502020204030204" pitchFamily="34" charset="0"/>
                <a:cs typeface="Calibri" panose="020F0502020204030204" pitchFamily="34" charset="0"/>
              </a:rPr>
              <a:t>Une</a:t>
            </a:r>
            <a:r>
              <a:rPr b="1" spc="-34" dirty="0">
                <a:solidFill>
                  <a:srgbClr val="00B0F0"/>
                </a:solidFill>
                <a:latin typeface="Calibri" panose="020F0502020204030204" pitchFamily="34" charset="0"/>
                <a:cs typeface="Calibri" panose="020F0502020204030204" pitchFamily="34" charset="0"/>
              </a:rPr>
              <a:t> </a:t>
            </a:r>
            <a:r>
              <a:rPr lang="fr-FR" b="1" spc="-8" dirty="0">
                <a:solidFill>
                  <a:srgbClr val="00B0F0"/>
                </a:solidFill>
                <a:latin typeface="Calibri" panose="020F0502020204030204" pitchFamily="34" charset="0"/>
                <a:cs typeface="Calibri" panose="020F0502020204030204" pitchFamily="34" charset="0"/>
              </a:rPr>
              <a:t>mission de conseil statutaire</a:t>
            </a:r>
            <a:endParaRPr dirty="0">
              <a:solidFill>
                <a:srgbClr val="00B0F0"/>
              </a:solidFill>
              <a:latin typeface="Calibri" panose="020F0502020204030204" pitchFamily="34" charset="0"/>
              <a:cs typeface="Calibri" panose="020F0502020204030204" pitchFamily="34" charset="0"/>
            </a:endParaRPr>
          </a:p>
          <a:p>
            <a:pPr marL="266224" indent="-256699">
              <a:spcBef>
                <a:spcPts val="1808"/>
              </a:spcBef>
              <a:buClr>
                <a:srgbClr val="6F2F9F"/>
              </a:buClr>
              <a:buFont typeface="Arial"/>
              <a:buChar char="•"/>
              <a:tabLst>
                <a:tab pos="266224" algn="l"/>
              </a:tabLst>
            </a:pPr>
            <a:r>
              <a:rPr lang="fr-FR" dirty="0">
                <a:latin typeface="Calibri" panose="020F0502020204030204" pitchFamily="34" charset="0"/>
                <a:cs typeface="Calibri" panose="020F0502020204030204" pitchFamily="34" charset="0"/>
              </a:rPr>
              <a:t>Conseiller les employeurs territoriaux dans la gestion de l’organisation de la collectivité</a:t>
            </a:r>
          </a:p>
          <a:p>
            <a:pPr marL="266224" indent="-256699">
              <a:spcBef>
                <a:spcPts val="1808"/>
              </a:spcBef>
              <a:buClr>
                <a:srgbClr val="6F2F9F"/>
              </a:buClr>
              <a:buFont typeface="Arial"/>
              <a:buChar char="•"/>
              <a:tabLst>
                <a:tab pos="266224" algn="l"/>
              </a:tabLst>
            </a:pPr>
            <a:r>
              <a:rPr lang="fr-FR" dirty="0">
                <a:latin typeface="Calibri" panose="020F0502020204030204" pitchFamily="34" charset="0"/>
                <a:cs typeface="Calibri" panose="020F0502020204030204" pitchFamily="34" charset="0"/>
              </a:rPr>
              <a:t>Apporter une expertise en matière d’organisation et aider à la rédaction des documents </a:t>
            </a:r>
            <a:endParaRPr dirty="0">
              <a:latin typeface="Calibri" panose="020F0502020204030204" pitchFamily="34" charset="0"/>
              <a:cs typeface="Calibri" panose="020F0502020204030204" pitchFamily="34" charset="0"/>
            </a:endParaRPr>
          </a:p>
        </p:txBody>
      </p:sp>
      <p:pic>
        <p:nvPicPr>
          <p:cNvPr id="6" name="Image 5" descr="Logo_CDG18_BS.jpg">
            <a:extLst>
              <a:ext uri="{FF2B5EF4-FFF2-40B4-BE49-F238E27FC236}">
                <a16:creationId xmlns:a16="http://schemas.microsoft.com/office/drawing/2014/main" id="{484C6877-0323-86B1-6568-4EBEB1B26E87}"/>
              </a:ext>
            </a:extLst>
          </p:cNvPr>
          <p:cNvPicPr>
            <a:picLocks noChangeAspect="1"/>
          </p:cNvPicPr>
          <p:nvPr/>
        </p:nvPicPr>
        <p:blipFill>
          <a:blip r:embed="rId2"/>
          <a:stretch>
            <a:fillRect/>
          </a:stretch>
        </p:blipFill>
        <p:spPr>
          <a:xfrm>
            <a:off x="124778" y="0"/>
            <a:ext cx="1422426" cy="1443762"/>
          </a:xfrm>
          <a:prstGeom prst="rect">
            <a:avLst/>
          </a:prstGeom>
        </p:spPr>
      </p:pic>
      <p:grpSp>
        <p:nvGrpSpPr>
          <p:cNvPr id="7" name="Groupe 14">
            <a:extLst>
              <a:ext uri="{FF2B5EF4-FFF2-40B4-BE49-F238E27FC236}">
                <a16:creationId xmlns:a16="http://schemas.microsoft.com/office/drawing/2014/main" id="{F577C8C9-6D89-33C6-D5F7-91C38D5AF1AE}"/>
              </a:ext>
            </a:extLst>
          </p:cNvPr>
          <p:cNvGrpSpPr>
            <a:grpSpLocks/>
          </p:cNvGrpSpPr>
          <p:nvPr/>
        </p:nvGrpSpPr>
        <p:grpSpPr bwMode="auto">
          <a:xfrm>
            <a:off x="1357290" y="285728"/>
            <a:ext cx="7661932" cy="1216962"/>
            <a:chOff x="2521302" y="4447632"/>
            <a:chExt cx="6645275" cy="2324642"/>
          </a:xfrm>
        </p:grpSpPr>
        <p:sp>
          <p:nvSpPr>
            <p:cNvPr id="8" name="Oval 2">
              <a:extLst>
                <a:ext uri="{FF2B5EF4-FFF2-40B4-BE49-F238E27FC236}">
                  <a16:creationId xmlns:a16="http://schemas.microsoft.com/office/drawing/2014/main" id="{9AA41AA1-C1CA-E029-0289-56D9F0AA5BB8}"/>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9" name="Rectangle 3">
              <a:extLst>
                <a:ext uri="{FF2B5EF4-FFF2-40B4-BE49-F238E27FC236}">
                  <a16:creationId xmlns:a16="http://schemas.microsoft.com/office/drawing/2014/main" id="{4ABAA695-5B60-BB7C-8EF5-7627D4ACC130}"/>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0" name="Text Box 4">
              <a:extLst>
                <a:ext uri="{FF2B5EF4-FFF2-40B4-BE49-F238E27FC236}">
                  <a16:creationId xmlns:a16="http://schemas.microsoft.com/office/drawing/2014/main" id="{F380C2BE-B93A-020C-D679-AC633E521FF1}"/>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11" name="Group 6">
              <a:extLst>
                <a:ext uri="{FF2B5EF4-FFF2-40B4-BE49-F238E27FC236}">
                  <a16:creationId xmlns:a16="http://schemas.microsoft.com/office/drawing/2014/main" id="{89C20752-7CC5-3EBC-64F9-3BACBE88B4E6}"/>
                </a:ext>
              </a:extLst>
            </p:cNvPr>
            <p:cNvGrpSpPr>
              <a:grpSpLocks/>
            </p:cNvGrpSpPr>
            <p:nvPr/>
          </p:nvGrpSpPr>
          <p:grpSpPr bwMode="auto">
            <a:xfrm>
              <a:off x="3957638" y="5091476"/>
              <a:ext cx="171450" cy="1165229"/>
              <a:chOff x="112099728" y="105931681"/>
              <a:chExt cx="170831" cy="1165800"/>
            </a:xfrm>
          </p:grpSpPr>
          <p:sp>
            <p:nvSpPr>
              <p:cNvPr id="16" name="Rectangle 7">
                <a:extLst>
                  <a:ext uri="{FF2B5EF4-FFF2-40B4-BE49-F238E27FC236}">
                    <a16:creationId xmlns:a16="http://schemas.microsoft.com/office/drawing/2014/main" id="{6F06175C-A54C-78B1-8901-81A234112616}"/>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17" name="Rectangle 8">
                <a:extLst>
                  <a:ext uri="{FF2B5EF4-FFF2-40B4-BE49-F238E27FC236}">
                    <a16:creationId xmlns:a16="http://schemas.microsoft.com/office/drawing/2014/main" id="{AD34F189-D72E-B56A-219F-3F87AD0CD22A}"/>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18" name="Rectangle 9">
                <a:extLst>
                  <a:ext uri="{FF2B5EF4-FFF2-40B4-BE49-F238E27FC236}">
                    <a16:creationId xmlns:a16="http://schemas.microsoft.com/office/drawing/2014/main" id="{AA0847B3-3476-215B-C051-C1916D4DF5EC}"/>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12" name="Group 10">
              <a:extLst>
                <a:ext uri="{FF2B5EF4-FFF2-40B4-BE49-F238E27FC236}">
                  <a16:creationId xmlns:a16="http://schemas.microsoft.com/office/drawing/2014/main" id="{3D0CA711-C713-AD9A-E36F-1CC955517699}"/>
                </a:ext>
              </a:extLst>
            </p:cNvPr>
            <p:cNvGrpSpPr>
              <a:grpSpLocks/>
            </p:cNvGrpSpPr>
            <p:nvPr/>
          </p:nvGrpSpPr>
          <p:grpSpPr bwMode="auto">
            <a:xfrm>
              <a:off x="8701088" y="4447632"/>
              <a:ext cx="169862" cy="1163632"/>
              <a:chOff x="116843535" y="105289350"/>
              <a:chExt cx="170420" cy="1163658"/>
            </a:xfrm>
          </p:grpSpPr>
          <p:sp>
            <p:nvSpPr>
              <p:cNvPr id="13" name="Rectangle 12">
                <a:extLst>
                  <a:ext uri="{FF2B5EF4-FFF2-40B4-BE49-F238E27FC236}">
                    <a16:creationId xmlns:a16="http://schemas.microsoft.com/office/drawing/2014/main" id="{4B41352B-F932-D9BB-856C-18C5E77AE7CD}"/>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14" name="Rectangle 13">
                <a:extLst>
                  <a:ext uri="{FF2B5EF4-FFF2-40B4-BE49-F238E27FC236}">
                    <a16:creationId xmlns:a16="http://schemas.microsoft.com/office/drawing/2014/main" id="{85DE5455-DECD-E3C4-1AE0-4066447EB5FA}"/>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15" name="Rectangle 14">
                <a:extLst>
                  <a:ext uri="{FF2B5EF4-FFF2-40B4-BE49-F238E27FC236}">
                    <a16:creationId xmlns:a16="http://schemas.microsoft.com/office/drawing/2014/main" id="{708186C6-2467-F513-8246-610EDC5D79A6}"/>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19" name="ZoneTexte 18">
            <a:extLst>
              <a:ext uri="{FF2B5EF4-FFF2-40B4-BE49-F238E27FC236}">
                <a16:creationId xmlns:a16="http://schemas.microsoft.com/office/drawing/2014/main" id="{6BFF58C7-C608-005B-B053-353C19D469BB}"/>
              </a:ext>
            </a:extLst>
          </p:cNvPr>
          <p:cNvSpPr txBox="1"/>
          <p:nvPr/>
        </p:nvSpPr>
        <p:spPr>
          <a:xfrm>
            <a:off x="1440645" y="1610480"/>
            <a:ext cx="6262710" cy="461665"/>
          </a:xfrm>
          <a:prstGeom prst="rect">
            <a:avLst/>
          </a:prstGeom>
          <a:noFill/>
        </p:spPr>
        <p:txBody>
          <a:bodyPr wrap="square" rtlCol="0">
            <a:spAutoFit/>
          </a:bodyPr>
          <a:lstStyle/>
          <a:p>
            <a:r>
              <a:rPr lang="fr-FR" sz="2400" b="1" dirty="0">
                <a:solidFill>
                  <a:srgbClr val="FF0000"/>
                </a:solidFill>
              </a:rPr>
              <a:t>Objectifs et Définition</a:t>
            </a:r>
          </a:p>
        </p:txBody>
      </p:sp>
    </p:spTree>
    <p:extLst>
      <p:ext uri="{BB962C8B-B14F-4D97-AF65-F5344CB8AC3E}">
        <p14:creationId xmlns:p14="http://schemas.microsoft.com/office/powerpoint/2010/main" val="785675741"/>
      </p:ext>
    </p:extLst>
  </p:cSld>
  <p:clrMapOvr>
    <a:masterClrMapping/>
  </p:clrMapOvr>
  <p:transition>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93863" y="2048308"/>
            <a:ext cx="8756274" cy="3316132"/>
          </a:xfrm>
          <a:prstGeom prst="rect">
            <a:avLst/>
          </a:prstGeom>
        </p:spPr>
        <p:txBody>
          <a:bodyPr vert="horz" wrap="square" lIns="0" tIns="10001" rIns="0" bIns="0" rtlCol="0">
            <a:spAutoFit/>
          </a:bodyPr>
          <a:lstStyle/>
          <a:p>
            <a:pPr marL="266224" indent="-256699">
              <a:spcBef>
                <a:spcPts val="79"/>
              </a:spcBef>
              <a:buFont typeface="Wingdings"/>
              <a:buChar char=""/>
              <a:tabLst>
                <a:tab pos="266224" algn="l"/>
              </a:tabLst>
            </a:pPr>
            <a:r>
              <a:rPr lang="fr-FR" b="1" dirty="0">
                <a:solidFill>
                  <a:srgbClr val="00B0F0"/>
                </a:solidFill>
                <a:latin typeface="Calibri" panose="020F0502020204030204" pitchFamily="34" charset="0"/>
                <a:cs typeface="Calibri" panose="020F0502020204030204" pitchFamily="34" charset="0"/>
              </a:rPr>
              <a:t>Exemples de conseil et assistance</a:t>
            </a:r>
          </a:p>
          <a:p>
            <a:pPr marL="9525">
              <a:spcBef>
                <a:spcPts val="79"/>
              </a:spcBef>
              <a:tabLst>
                <a:tab pos="266224" algn="l"/>
              </a:tabLst>
            </a:pPr>
            <a:endParaRPr lang="fr-FR" b="1" dirty="0">
              <a:solidFill>
                <a:srgbClr val="00B0F0"/>
              </a:solidFill>
              <a:latin typeface="Calibri" panose="020F0502020204030204" pitchFamily="34" charset="0"/>
              <a:cs typeface="Calibri" panose="020F0502020204030204" pitchFamily="34" charset="0"/>
            </a:endParaRPr>
          </a:p>
          <a:p>
            <a:pPr marL="342900" lvl="0" indent="-342900">
              <a:buSzPts val="1000"/>
              <a:buFont typeface="Symbol" panose="05050102010706020507" pitchFamily="18" charset="2"/>
              <a:buChar char=""/>
              <a:tabLst>
                <a:tab pos="457200" algn="l"/>
              </a:tabLst>
            </a:pPr>
            <a:r>
              <a:rPr lang="fr-FR" sz="2000" dirty="0">
                <a:effectLst/>
                <a:ea typeface="Times New Roman" panose="02020603050405020304" pitchFamily="18" charset="0"/>
                <a:cs typeface="Calibri" panose="020F0502020204030204" pitchFamily="34" charset="0"/>
              </a:rPr>
              <a:t>Aide à la mise en place d’un nouvel organigramme, rédaction de fiches de poste, aide à la rédaction ou rédaction d’un règlement intérieur</a:t>
            </a:r>
            <a:endParaRPr lang="fr-FR" sz="2000" dirty="0">
              <a:effectLst/>
              <a:ea typeface="Times New Roman" panose="02020603050405020304" pitchFamily="18" charset="0"/>
            </a:endParaRPr>
          </a:p>
          <a:p>
            <a:pPr marL="342900" lvl="0" indent="-342900">
              <a:buSzPts val="1000"/>
              <a:buFont typeface="Symbol" panose="05050102010706020507" pitchFamily="18" charset="2"/>
              <a:buChar char=""/>
              <a:tabLst>
                <a:tab pos="457200" algn="l"/>
              </a:tabLst>
            </a:pPr>
            <a:r>
              <a:rPr lang="fr-FR" sz="2000" dirty="0">
                <a:effectLst/>
                <a:ea typeface="Times New Roman" panose="02020603050405020304" pitchFamily="18" charset="0"/>
                <a:cs typeface="Calibri" panose="020F0502020204030204" pitchFamily="34" charset="0"/>
              </a:rPr>
              <a:t>Accompagnement à la mise en place ou actualisation des outils RH </a:t>
            </a:r>
            <a:endParaRPr lang="fr-FR" sz="2000" dirty="0">
              <a:effectLst/>
              <a:ea typeface="Times New Roman" panose="02020603050405020304" pitchFamily="18" charset="0"/>
            </a:endParaRPr>
          </a:p>
          <a:p>
            <a:pPr marL="342900" lvl="0" indent="-342900">
              <a:buSzPts val="1000"/>
              <a:buFont typeface="Symbol" panose="05050102010706020507" pitchFamily="18" charset="2"/>
              <a:buChar char=""/>
              <a:tabLst>
                <a:tab pos="457200" algn="l"/>
              </a:tabLst>
            </a:pPr>
            <a:r>
              <a:rPr lang="fr-FR" sz="2000" dirty="0">
                <a:effectLst/>
                <a:ea typeface="Times New Roman" panose="02020603050405020304" pitchFamily="18" charset="0"/>
                <a:cs typeface="Calibri" panose="020F0502020204030204" pitchFamily="34" charset="0"/>
              </a:rPr>
              <a:t>Réorganisation des postes de travail</a:t>
            </a:r>
            <a:endParaRPr lang="fr-FR" sz="2000" dirty="0">
              <a:effectLst/>
              <a:ea typeface="Times New Roman" panose="02020603050405020304" pitchFamily="18" charset="0"/>
            </a:endParaRPr>
          </a:p>
          <a:p>
            <a:pPr marL="342900" lvl="0" indent="-342900">
              <a:buSzPts val="1000"/>
              <a:buFont typeface="Symbol" panose="05050102010706020507" pitchFamily="18" charset="2"/>
              <a:buChar char=""/>
              <a:tabLst>
                <a:tab pos="457200" algn="l"/>
              </a:tabLst>
            </a:pPr>
            <a:r>
              <a:rPr lang="fr-FR" sz="2000" dirty="0">
                <a:effectLst/>
                <a:ea typeface="Times New Roman" panose="02020603050405020304" pitchFamily="18" charset="0"/>
                <a:cs typeface="Calibri" panose="020F0502020204030204" pitchFamily="34" charset="0"/>
              </a:rPr>
              <a:t>Création d’un nouveau service</a:t>
            </a:r>
            <a:endParaRPr lang="fr-FR" sz="2000" dirty="0">
              <a:effectLst/>
              <a:ea typeface="Times New Roman" panose="02020603050405020304" pitchFamily="18" charset="0"/>
            </a:endParaRPr>
          </a:p>
          <a:p>
            <a:pPr marL="342900" lvl="0" indent="-342900">
              <a:buSzPts val="1000"/>
              <a:buFont typeface="Symbol" panose="05050102010706020507" pitchFamily="18" charset="2"/>
              <a:buChar char=""/>
              <a:tabLst>
                <a:tab pos="457200" algn="l"/>
              </a:tabLst>
            </a:pPr>
            <a:r>
              <a:rPr lang="fr-FR" sz="2000" dirty="0">
                <a:effectLst/>
                <a:ea typeface="Times New Roman" panose="02020603050405020304" pitchFamily="18" charset="0"/>
                <a:cs typeface="Calibri" panose="020F0502020204030204" pitchFamily="34" charset="0"/>
              </a:rPr>
              <a:t>Adéquation entre effectifs et missions</a:t>
            </a:r>
            <a:endParaRPr lang="fr-FR" sz="2000" dirty="0">
              <a:effectLst/>
              <a:ea typeface="Times New Roman" panose="02020603050405020304" pitchFamily="18" charset="0"/>
            </a:endParaRPr>
          </a:p>
          <a:p>
            <a:pPr marL="342900" lvl="0" indent="-342900">
              <a:buSzPts val="1000"/>
              <a:buFont typeface="Symbol" panose="05050102010706020507" pitchFamily="18" charset="2"/>
              <a:buChar char=""/>
              <a:tabLst>
                <a:tab pos="457200" algn="l"/>
              </a:tabLst>
            </a:pPr>
            <a:r>
              <a:rPr lang="fr-FR" sz="2000" dirty="0">
                <a:effectLst/>
                <a:ea typeface="Times New Roman" panose="02020603050405020304" pitchFamily="18" charset="0"/>
                <a:cs typeface="Calibri" panose="020F0502020204030204" pitchFamily="34" charset="0"/>
              </a:rPr>
              <a:t>Aide à l’optimisation des procédures de travail</a:t>
            </a:r>
          </a:p>
          <a:p>
            <a:pPr marL="342900" lvl="0" indent="-342900">
              <a:buSzPts val="1000"/>
              <a:buFont typeface="Symbol" panose="05050102010706020507" pitchFamily="18" charset="2"/>
              <a:buChar char=""/>
              <a:tabLst>
                <a:tab pos="457200" algn="l"/>
              </a:tabLst>
            </a:pPr>
            <a:r>
              <a:rPr lang="fr-FR" sz="2000" dirty="0">
                <a:ea typeface="Times New Roman" panose="02020603050405020304" pitchFamily="18" charset="0"/>
                <a:cs typeface="Calibri" panose="020F0502020204030204" pitchFamily="34" charset="0"/>
              </a:rPr>
              <a:t>Réactualisation des documents existants</a:t>
            </a:r>
            <a:endParaRPr lang="fr-FR" sz="2000" dirty="0">
              <a:effectLst/>
              <a:ea typeface="Times New Roman" panose="02020603050405020304" pitchFamily="18" charset="0"/>
            </a:endParaRPr>
          </a:p>
          <a:p>
            <a:pPr marL="342900" lvl="0" indent="-342900" fontAlgn="auto">
              <a:lnSpc>
                <a:spcPct val="100000"/>
              </a:lnSpc>
              <a:spcAft>
                <a:spcPts val="800"/>
              </a:spcAft>
              <a:buSzPts val="1000"/>
              <a:buFont typeface="Symbol" panose="05050102010706020507" pitchFamily="18" charset="2"/>
              <a:buChar char=""/>
              <a:tabLst>
                <a:tab pos="457200" algn="l"/>
              </a:tabLst>
            </a:pP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6" name="Image 5" descr="Logo_CDG18_BS.jpg">
            <a:extLst>
              <a:ext uri="{FF2B5EF4-FFF2-40B4-BE49-F238E27FC236}">
                <a16:creationId xmlns:a16="http://schemas.microsoft.com/office/drawing/2014/main" id="{484C6877-0323-86B1-6568-4EBEB1B26E87}"/>
              </a:ext>
            </a:extLst>
          </p:cNvPr>
          <p:cNvPicPr>
            <a:picLocks noChangeAspect="1"/>
          </p:cNvPicPr>
          <p:nvPr/>
        </p:nvPicPr>
        <p:blipFill>
          <a:blip r:embed="rId2"/>
          <a:stretch>
            <a:fillRect/>
          </a:stretch>
        </p:blipFill>
        <p:spPr>
          <a:xfrm>
            <a:off x="124778" y="0"/>
            <a:ext cx="1422426" cy="1443762"/>
          </a:xfrm>
          <a:prstGeom prst="rect">
            <a:avLst/>
          </a:prstGeom>
        </p:spPr>
      </p:pic>
      <p:grpSp>
        <p:nvGrpSpPr>
          <p:cNvPr id="7" name="Groupe 14">
            <a:extLst>
              <a:ext uri="{FF2B5EF4-FFF2-40B4-BE49-F238E27FC236}">
                <a16:creationId xmlns:a16="http://schemas.microsoft.com/office/drawing/2014/main" id="{F577C8C9-6D89-33C6-D5F7-91C38D5AF1AE}"/>
              </a:ext>
            </a:extLst>
          </p:cNvPr>
          <p:cNvGrpSpPr>
            <a:grpSpLocks/>
          </p:cNvGrpSpPr>
          <p:nvPr/>
        </p:nvGrpSpPr>
        <p:grpSpPr bwMode="auto">
          <a:xfrm>
            <a:off x="1357290" y="285728"/>
            <a:ext cx="7661932" cy="1216962"/>
            <a:chOff x="2521302" y="4447632"/>
            <a:chExt cx="6645275" cy="2324642"/>
          </a:xfrm>
        </p:grpSpPr>
        <p:sp>
          <p:nvSpPr>
            <p:cNvPr id="8" name="Oval 2">
              <a:extLst>
                <a:ext uri="{FF2B5EF4-FFF2-40B4-BE49-F238E27FC236}">
                  <a16:creationId xmlns:a16="http://schemas.microsoft.com/office/drawing/2014/main" id="{9AA41AA1-C1CA-E029-0289-56D9F0AA5BB8}"/>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9" name="Rectangle 3">
              <a:extLst>
                <a:ext uri="{FF2B5EF4-FFF2-40B4-BE49-F238E27FC236}">
                  <a16:creationId xmlns:a16="http://schemas.microsoft.com/office/drawing/2014/main" id="{4ABAA695-5B60-BB7C-8EF5-7627D4ACC130}"/>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0" name="Text Box 4">
              <a:extLst>
                <a:ext uri="{FF2B5EF4-FFF2-40B4-BE49-F238E27FC236}">
                  <a16:creationId xmlns:a16="http://schemas.microsoft.com/office/drawing/2014/main" id="{F380C2BE-B93A-020C-D679-AC633E521FF1}"/>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11" name="Group 6">
              <a:extLst>
                <a:ext uri="{FF2B5EF4-FFF2-40B4-BE49-F238E27FC236}">
                  <a16:creationId xmlns:a16="http://schemas.microsoft.com/office/drawing/2014/main" id="{89C20752-7CC5-3EBC-64F9-3BACBE88B4E6}"/>
                </a:ext>
              </a:extLst>
            </p:cNvPr>
            <p:cNvGrpSpPr>
              <a:grpSpLocks/>
            </p:cNvGrpSpPr>
            <p:nvPr/>
          </p:nvGrpSpPr>
          <p:grpSpPr bwMode="auto">
            <a:xfrm>
              <a:off x="3957638" y="5091476"/>
              <a:ext cx="171450" cy="1165229"/>
              <a:chOff x="112099728" y="105931681"/>
              <a:chExt cx="170831" cy="1165800"/>
            </a:xfrm>
          </p:grpSpPr>
          <p:sp>
            <p:nvSpPr>
              <p:cNvPr id="16" name="Rectangle 7">
                <a:extLst>
                  <a:ext uri="{FF2B5EF4-FFF2-40B4-BE49-F238E27FC236}">
                    <a16:creationId xmlns:a16="http://schemas.microsoft.com/office/drawing/2014/main" id="{6F06175C-A54C-78B1-8901-81A234112616}"/>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17" name="Rectangle 8">
                <a:extLst>
                  <a:ext uri="{FF2B5EF4-FFF2-40B4-BE49-F238E27FC236}">
                    <a16:creationId xmlns:a16="http://schemas.microsoft.com/office/drawing/2014/main" id="{AD34F189-D72E-B56A-219F-3F87AD0CD22A}"/>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18" name="Rectangle 9">
                <a:extLst>
                  <a:ext uri="{FF2B5EF4-FFF2-40B4-BE49-F238E27FC236}">
                    <a16:creationId xmlns:a16="http://schemas.microsoft.com/office/drawing/2014/main" id="{AA0847B3-3476-215B-C051-C1916D4DF5EC}"/>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12" name="Group 10">
              <a:extLst>
                <a:ext uri="{FF2B5EF4-FFF2-40B4-BE49-F238E27FC236}">
                  <a16:creationId xmlns:a16="http://schemas.microsoft.com/office/drawing/2014/main" id="{3D0CA711-C713-AD9A-E36F-1CC955517699}"/>
                </a:ext>
              </a:extLst>
            </p:cNvPr>
            <p:cNvGrpSpPr>
              <a:grpSpLocks/>
            </p:cNvGrpSpPr>
            <p:nvPr/>
          </p:nvGrpSpPr>
          <p:grpSpPr bwMode="auto">
            <a:xfrm>
              <a:off x="8701088" y="4447632"/>
              <a:ext cx="169862" cy="1163632"/>
              <a:chOff x="116843535" y="105289350"/>
              <a:chExt cx="170420" cy="1163658"/>
            </a:xfrm>
          </p:grpSpPr>
          <p:sp>
            <p:nvSpPr>
              <p:cNvPr id="13" name="Rectangle 12">
                <a:extLst>
                  <a:ext uri="{FF2B5EF4-FFF2-40B4-BE49-F238E27FC236}">
                    <a16:creationId xmlns:a16="http://schemas.microsoft.com/office/drawing/2014/main" id="{4B41352B-F932-D9BB-856C-18C5E77AE7CD}"/>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14" name="Rectangle 13">
                <a:extLst>
                  <a:ext uri="{FF2B5EF4-FFF2-40B4-BE49-F238E27FC236}">
                    <a16:creationId xmlns:a16="http://schemas.microsoft.com/office/drawing/2014/main" id="{85DE5455-DECD-E3C4-1AE0-4066447EB5FA}"/>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15" name="Rectangle 14">
                <a:extLst>
                  <a:ext uri="{FF2B5EF4-FFF2-40B4-BE49-F238E27FC236}">
                    <a16:creationId xmlns:a16="http://schemas.microsoft.com/office/drawing/2014/main" id="{708186C6-2467-F513-8246-610EDC5D79A6}"/>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19" name="ZoneTexte 18">
            <a:extLst>
              <a:ext uri="{FF2B5EF4-FFF2-40B4-BE49-F238E27FC236}">
                <a16:creationId xmlns:a16="http://schemas.microsoft.com/office/drawing/2014/main" id="{6BFF58C7-C608-005B-B053-353C19D469BB}"/>
              </a:ext>
            </a:extLst>
          </p:cNvPr>
          <p:cNvSpPr txBox="1"/>
          <p:nvPr/>
        </p:nvSpPr>
        <p:spPr>
          <a:xfrm>
            <a:off x="3913967" y="1340795"/>
            <a:ext cx="6262710" cy="461665"/>
          </a:xfrm>
          <a:prstGeom prst="rect">
            <a:avLst/>
          </a:prstGeom>
          <a:noFill/>
        </p:spPr>
        <p:txBody>
          <a:bodyPr wrap="square" rtlCol="0">
            <a:spAutoFit/>
          </a:bodyPr>
          <a:lstStyle/>
          <a:p>
            <a:r>
              <a:rPr lang="fr-FR" sz="2400" b="1" dirty="0">
                <a:solidFill>
                  <a:srgbClr val="FF0000"/>
                </a:solidFill>
              </a:rPr>
              <a:t>Objectifs et Définition</a:t>
            </a:r>
          </a:p>
        </p:txBody>
      </p:sp>
    </p:spTree>
    <p:extLst>
      <p:ext uri="{BB962C8B-B14F-4D97-AF65-F5344CB8AC3E}">
        <p14:creationId xmlns:p14="http://schemas.microsoft.com/office/powerpoint/2010/main" val="3216974349"/>
      </p:ext>
    </p:extLst>
  </p:cSld>
  <p:clrMapOvr>
    <a:masterClrMapping/>
  </p:clrMapOvr>
  <p:transition>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a:spLocks noGrp="1"/>
          </p:cNvSpPr>
          <p:nvPr>
            <p:ph type="sldNum" sz="quarter" idx="7"/>
          </p:nvPr>
        </p:nvSpPr>
        <p:spPr>
          <a:xfrm>
            <a:off x="11535844" y="6318338"/>
            <a:ext cx="279400" cy="264159"/>
          </a:xfrm>
          <a:prstGeom prst="rect">
            <a:avLst/>
          </a:prstGeom>
        </p:spPr>
        <p:txBody>
          <a:bodyPr vert="horz" wrap="square" lIns="0" tIns="0" rIns="0" bIns="0" rtlCol="0">
            <a:spAutoFit/>
          </a:bodyPr>
          <a:lstStyle>
            <a:defPPr>
              <a:defRPr kern="0"/>
            </a:defPPr>
            <a:lvl1pPr>
              <a:defRPr sz="1800" b="0" i="1">
                <a:solidFill>
                  <a:srgbClr val="6F2F9F"/>
                </a:solidFill>
                <a:latin typeface="Arial"/>
                <a:cs typeface="Arial"/>
              </a:defRPr>
            </a:lvl1pPr>
          </a:lstStyle>
          <a:p>
            <a:pPr marL="38100">
              <a:lnSpc>
                <a:spcPts val="1955"/>
              </a:lnSpc>
            </a:pPr>
            <a:fld id="{81D60167-4931-47E6-BA6A-407CBD079E47}" type="slidenum">
              <a:rPr lang="fr-FR" spc="-75" smtClean="0"/>
              <a:pPr marL="38100">
                <a:lnSpc>
                  <a:spcPts val="1955"/>
                </a:lnSpc>
              </a:pPr>
              <a:t>24</a:t>
            </a:fld>
            <a:endParaRPr spc="-56" dirty="0"/>
          </a:p>
        </p:txBody>
      </p:sp>
      <p:sp>
        <p:nvSpPr>
          <p:cNvPr id="3" name="object 3"/>
          <p:cNvSpPr txBox="1"/>
          <p:nvPr/>
        </p:nvSpPr>
        <p:spPr>
          <a:xfrm>
            <a:off x="124778" y="2590800"/>
            <a:ext cx="8778823" cy="3395641"/>
          </a:xfrm>
          <a:prstGeom prst="rect">
            <a:avLst/>
          </a:prstGeom>
        </p:spPr>
        <p:txBody>
          <a:bodyPr vert="horz" wrap="square" lIns="0" tIns="10001" rIns="0" bIns="0" rtlCol="0">
            <a:spAutoFit/>
          </a:bodyPr>
          <a:lstStyle/>
          <a:p>
            <a:pPr marL="12859">
              <a:spcBef>
                <a:spcPts val="1796"/>
              </a:spcBef>
            </a:pPr>
            <a:r>
              <a:rPr lang="fr-FR" sz="2000" dirty="0"/>
              <a:t>1/</a:t>
            </a:r>
            <a:r>
              <a:rPr lang="fr-FR" sz="2000" spc="-23" dirty="0"/>
              <a:t> Délibérer pour signer la convention de conseil en organisation</a:t>
            </a:r>
          </a:p>
          <a:p>
            <a:pPr marL="12859">
              <a:spcBef>
                <a:spcPts val="1796"/>
              </a:spcBef>
            </a:pPr>
            <a:r>
              <a:rPr lang="fr-FR" sz="2000" dirty="0"/>
              <a:t>2/</a:t>
            </a:r>
            <a:r>
              <a:rPr lang="fr-FR" sz="2000" spc="-26" dirty="0"/>
              <a:t> </a:t>
            </a:r>
            <a:r>
              <a:rPr lang="fr-FR" sz="2000" spc="-26" dirty="0">
                <a:solidFill>
                  <a:srgbClr val="000000"/>
                </a:solidFill>
                <a:cs typeface="Ebrima"/>
              </a:rPr>
              <a:t>S</a:t>
            </a:r>
            <a:r>
              <a:rPr lang="fr-FR" sz="2000" b="0" dirty="0">
                <a:solidFill>
                  <a:srgbClr val="000000"/>
                </a:solidFill>
                <a:cs typeface="Ebrima"/>
              </a:rPr>
              <a:t>aisir le CDG18 pour exposer la problématique et transmettre toutes les pièces et documents</a:t>
            </a:r>
            <a:endParaRPr lang="fr-FR" sz="2000" spc="-26" dirty="0">
              <a:solidFill>
                <a:srgbClr val="000000"/>
              </a:solidFill>
              <a:cs typeface="Ebrima"/>
            </a:endParaRPr>
          </a:p>
          <a:p>
            <a:pPr marL="12383">
              <a:spcBef>
                <a:spcPts val="1800"/>
              </a:spcBef>
            </a:pPr>
            <a:r>
              <a:rPr lang="fr-FR" sz="2000" dirty="0"/>
              <a:t>3/</a:t>
            </a:r>
            <a:r>
              <a:rPr lang="fr-FR" sz="2000" spc="-26" dirty="0"/>
              <a:t> </a:t>
            </a:r>
            <a:r>
              <a:rPr lang="fr-FR" sz="2000" dirty="0">
                <a:effectLst/>
                <a:ea typeface="Times New Roman" panose="02020603050405020304" pitchFamily="18" charset="0"/>
                <a:cs typeface="Calibri" panose="020F0502020204030204" pitchFamily="34" charset="0"/>
              </a:rPr>
              <a:t>Diagnostic organisationnel de tout ou partie des services de la collectivité ou de l’établissement public</a:t>
            </a:r>
            <a:endParaRPr lang="fr-FR" sz="2000" dirty="0">
              <a:effectLst/>
              <a:ea typeface="Times New Roman" panose="02020603050405020304" pitchFamily="18" charset="0"/>
            </a:endParaRPr>
          </a:p>
          <a:p>
            <a:pPr marL="12383">
              <a:lnSpc>
                <a:spcPct val="100000"/>
              </a:lnSpc>
              <a:spcBef>
                <a:spcPts val="1800"/>
              </a:spcBef>
            </a:pPr>
            <a:r>
              <a:rPr lang="fr-FR" sz="2000" spc="-26" dirty="0">
                <a:solidFill>
                  <a:srgbClr val="000000"/>
                </a:solidFill>
                <a:cs typeface="Ebrima"/>
              </a:rPr>
              <a:t>5/ I</a:t>
            </a:r>
            <a:r>
              <a:rPr lang="fr-FR" sz="2000" b="0" dirty="0">
                <a:solidFill>
                  <a:srgbClr val="000000"/>
                </a:solidFill>
                <a:cs typeface="Ebrima"/>
              </a:rPr>
              <a:t>ntervention, rédaction des documents  et traitement des données en fonction des besoins exprimés</a:t>
            </a:r>
          </a:p>
          <a:p>
            <a:pPr marL="12383">
              <a:lnSpc>
                <a:spcPct val="100000"/>
              </a:lnSpc>
              <a:spcBef>
                <a:spcPts val="1800"/>
              </a:spcBef>
            </a:pPr>
            <a:r>
              <a:rPr lang="fr-FR" sz="2000" dirty="0">
                <a:solidFill>
                  <a:srgbClr val="000000"/>
                </a:solidFill>
                <a:cs typeface="Ebrima"/>
              </a:rPr>
              <a:t>6/ Restitution des travaux</a:t>
            </a:r>
            <a:endParaRPr lang="fr-FR" sz="2000" b="0" dirty="0">
              <a:solidFill>
                <a:srgbClr val="000000"/>
              </a:solidFill>
              <a:cs typeface="Ebrima"/>
            </a:endParaRPr>
          </a:p>
        </p:txBody>
      </p:sp>
      <p:sp>
        <p:nvSpPr>
          <p:cNvPr id="5" name="Titre 5">
            <a:extLst>
              <a:ext uri="{FF2B5EF4-FFF2-40B4-BE49-F238E27FC236}">
                <a16:creationId xmlns:a16="http://schemas.microsoft.com/office/drawing/2014/main" id="{22C8799C-6B8A-A4F7-B951-669E34868CB2}"/>
              </a:ext>
            </a:extLst>
          </p:cNvPr>
          <p:cNvSpPr txBox="1">
            <a:spLocks/>
          </p:cNvSpPr>
          <p:nvPr/>
        </p:nvSpPr>
        <p:spPr>
          <a:xfrm>
            <a:off x="690980" y="1600200"/>
            <a:ext cx="8533396" cy="658960"/>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fr-FR" sz="3200" b="1" dirty="0">
                <a:solidFill>
                  <a:srgbClr val="FF0000"/>
                </a:solidFill>
              </a:rPr>
              <a:t>La procédure au CDG18</a:t>
            </a:r>
            <a:endParaRPr lang="fr-FR" dirty="0"/>
          </a:p>
        </p:txBody>
      </p:sp>
      <p:pic>
        <p:nvPicPr>
          <p:cNvPr id="8" name="Image 7" descr="Logo_CDG18_BS.jpg">
            <a:extLst>
              <a:ext uri="{FF2B5EF4-FFF2-40B4-BE49-F238E27FC236}">
                <a16:creationId xmlns:a16="http://schemas.microsoft.com/office/drawing/2014/main" id="{87CE5330-8B4C-BF86-A4FF-A7EAB06423BD}"/>
              </a:ext>
            </a:extLst>
          </p:cNvPr>
          <p:cNvPicPr>
            <a:picLocks noChangeAspect="1"/>
          </p:cNvPicPr>
          <p:nvPr/>
        </p:nvPicPr>
        <p:blipFill>
          <a:blip r:embed="rId2"/>
          <a:stretch>
            <a:fillRect/>
          </a:stretch>
        </p:blipFill>
        <p:spPr>
          <a:xfrm>
            <a:off x="124778" y="0"/>
            <a:ext cx="1422426" cy="1443762"/>
          </a:xfrm>
          <a:prstGeom prst="rect">
            <a:avLst/>
          </a:prstGeom>
        </p:spPr>
      </p:pic>
      <p:grpSp>
        <p:nvGrpSpPr>
          <p:cNvPr id="9" name="Groupe 14">
            <a:extLst>
              <a:ext uri="{FF2B5EF4-FFF2-40B4-BE49-F238E27FC236}">
                <a16:creationId xmlns:a16="http://schemas.microsoft.com/office/drawing/2014/main" id="{42AC6D7C-6714-DBF0-E167-AB8929D496DC}"/>
              </a:ext>
            </a:extLst>
          </p:cNvPr>
          <p:cNvGrpSpPr>
            <a:grpSpLocks/>
          </p:cNvGrpSpPr>
          <p:nvPr/>
        </p:nvGrpSpPr>
        <p:grpSpPr bwMode="auto">
          <a:xfrm>
            <a:off x="1582764" y="239694"/>
            <a:ext cx="7661932" cy="1216962"/>
            <a:chOff x="2521302" y="4447632"/>
            <a:chExt cx="6645275" cy="2324642"/>
          </a:xfrm>
        </p:grpSpPr>
        <p:sp>
          <p:nvSpPr>
            <p:cNvPr id="10" name="Oval 2">
              <a:extLst>
                <a:ext uri="{FF2B5EF4-FFF2-40B4-BE49-F238E27FC236}">
                  <a16:creationId xmlns:a16="http://schemas.microsoft.com/office/drawing/2014/main" id="{B4520A92-9169-C87D-32C4-A19694A3CAFC}"/>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1" name="Rectangle 3">
              <a:extLst>
                <a:ext uri="{FF2B5EF4-FFF2-40B4-BE49-F238E27FC236}">
                  <a16:creationId xmlns:a16="http://schemas.microsoft.com/office/drawing/2014/main" id="{F24CD4B5-AF4F-917D-05F9-4C8F2CBBF3D7}"/>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2" name="Text Box 4">
              <a:extLst>
                <a:ext uri="{FF2B5EF4-FFF2-40B4-BE49-F238E27FC236}">
                  <a16:creationId xmlns:a16="http://schemas.microsoft.com/office/drawing/2014/main" id="{2CA9EE9E-80BC-9971-9140-B136D7F2687B}"/>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13" name="Group 6">
              <a:extLst>
                <a:ext uri="{FF2B5EF4-FFF2-40B4-BE49-F238E27FC236}">
                  <a16:creationId xmlns:a16="http://schemas.microsoft.com/office/drawing/2014/main" id="{6790CF44-7452-0D02-0A72-72AB0074501D}"/>
                </a:ext>
              </a:extLst>
            </p:cNvPr>
            <p:cNvGrpSpPr>
              <a:grpSpLocks/>
            </p:cNvGrpSpPr>
            <p:nvPr/>
          </p:nvGrpSpPr>
          <p:grpSpPr bwMode="auto">
            <a:xfrm>
              <a:off x="3957638" y="5091476"/>
              <a:ext cx="171450" cy="1165229"/>
              <a:chOff x="112099728" y="105931681"/>
              <a:chExt cx="170831" cy="1165800"/>
            </a:xfrm>
          </p:grpSpPr>
          <p:sp>
            <p:nvSpPr>
              <p:cNvPr id="18" name="Rectangle 7">
                <a:extLst>
                  <a:ext uri="{FF2B5EF4-FFF2-40B4-BE49-F238E27FC236}">
                    <a16:creationId xmlns:a16="http://schemas.microsoft.com/office/drawing/2014/main" id="{9B54B2FE-8510-AE33-DC29-728C70FD0472}"/>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19" name="Rectangle 8">
                <a:extLst>
                  <a:ext uri="{FF2B5EF4-FFF2-40B4-BE49-F238E27FC236}">
                    <a16:creationId xmlns:a16="http://schemas.microsoft.com/office/drawing/2014/main" id="{FBFEEB1A-6906-FF1F-87F8-19CCFAA121E7}"/>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0" name="Rectangle 9">
                <a:extLst>
                  <a:ext uri="{FF2B5EF4-FFF2-40B4-BE49-F238E27FC236}">
                    <a16:creationId xmlns:a16="http://schemas.microsoft.com/office/drawing/2014/main" id="{76F8BE29-3CF7-0DD0-7A6F-FB9A0D645EC7}"/>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14" name="Group 10">
              <a:extLst>
                <a:ext uri="{FF2B5EF4-FFF2-40B4-BE49-F238E27FC236}">
                  <a16:creationId xmlns:a16="http://schemas.microsoft.com/office/drawing/2014/main" id="{A73EB34B-0759-B689-73FE-7DD563AB809E}"/>
                </a:ext>
              </a:extLst>
            </p:cNvPr>
            <p:cNvGrpSpPr>
              <a:grpSpLocks/>
            </p:cNvGrpSpPr>
            <p:nvPr/>
          </p:nvGrpSpPr>
          <p:grpSpPr bwMode="auto">
            <a:xfrm>
              <a:off x="8701088" y="4447632"/>
              <a:ext cx="169862" cy="1163632"/>
              <a:chOff x="116843535" y="105289350"/>
              <a:chExt cx="170420" cy="1163658"/>
            </a:xfrm>
          </p:grpSpPr>
          <p:sp>
            <p:nvSpPr>
              <p:cNvPr id="15" name="Rectangle 14">
                <a:extLst>
                  <a:ext uri="{FF2B5EF4-FFF2-40B4-BE49-F238E27FC236}">
                    <a16:creationId xmlns:a16="http://schemas.microsoft.com/office/drawing/2014/main" id="{D12FAC13-11FB-7A99-53EB-287DF075AFAD}"/>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16" name="Rectangle 15">
                <a:extLst>
                  <a:ext uri="{FF2B5EF4-FFF2-40B4-BE49-F238E27FC236}">
                    <a16:creationId xmlns:a16="http://schemas.microsoft.com/office/drawing/2014/main" id="{3771F6BC-F8B6-356F-305B-8E36F1A56CD9}"/>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17" name="Rectangle 16">
                <a:extLst>
                  <a:ext uri="{FF2B5EF4-FFF2-40B4-BE49-F238E27FC236}">
                    <a16:creationId xmlns:a16="http://schemas.microsoft.com/office/drawing/2014/main" id="{66CAC03C-32B5-7E9F-B9AB-E2BC6D80F31D}"/>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Tree>
    <p:extLst>
      <p:ext uri="{BB962C8B-B14F-4D97-AF65-F5344CB8AC3E}">
        <p14:creationId xmlns:p14="http://schemas.microsoft.com/office/powerpoint/2010/main" val="441112017"/>
      </p:ext>
    </p:extLst>
  </p:cSld>
  <p:clrMapOvr>
    <a:masterClrMapping/>
  </p:clrMapOvr>
  <p:transition>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a:spLocks noGrp="1"/>
          </p:cNvSpPr>
          <p:nvPr>
            <p:ph type="sldNum" sz="quarter" idx="7"/>
          </p:nvPr>
        </p:nvSpPr>
        <p:spPr>
          <a:xfrm>
            <a:off x="11535844" y="6318338"/>
            <a:ext cx="279400" cy="264159"/>
          </a:xfrm>
          <a:prstGeom prst="rect">
            <a:avLst/>
          </a:prstGeom>
        </p:spPr>
        <p:txBody>
          <a:bodyPr vert="horz" wrap="square" lIns="0" tIns="0" rIns="0" bIns="0" rtlCol="0">
            <a:spAutoFit/>
          </a:bodyPr>
          <a:lstStyle>
            <a:defPPr>
              <a:defRPr kern="0"/>
            </a:defPPr>
            <a:lvl1pPr>
              <a:defRPr sz="1800" b="0" i="1">
                <a:solidFill>
                  <a:srgbClr val="6F2F9F"/>
                </a:solidFill>
                <a:latin typeface="Arial"/>
                <a:cs typeface="Arial"/>
              </a:defRPr>
            </a:lvl1pPr>
          </a:lstStyle>
          <a:p>
            <a:pPr marL="38100">
              <a:lnSpc>
                <a:spcPts val="1955"/>
              </a:lnSpc>
            </a:pPr>
            <a:fld id="{81D60167-4931-47E6-BA6A-407CBD079E47}" type="slidenum">
              <a:rPr lang="fr-FR" spc="-75" smtClean="0"/>
              <a:pPr marL="38100">
                <a:lnSpc>
                  <a:spcPts val="1955"/>
                </a:lnSpc>
              </a:pPr>
              <a:t>25</a:t>
            </a:fld>
            <a:endParaRPr spc="-56" dirty="0"/>
          </a:p>
        </p:txBody>
      </p:sp>
      <p:sp>
        <p:nvSpPr>
          <p:cNvPr id="3" name="object 3"/>
          <p:cNvSpPr txBox="1"/>
          <p:nvPr/>
        </p:nvSpPr>
        <p:spPr>
          <a:xfrm>
            <a:off x="182588" y="2169686"/>
            <a:ext cx="8778823" cy="5770265"/>
          </a:xfrm>
          <a:prstGeom prst="rect">
            <a:avLst/>
          </a:prstGeom>
        </p:spPr>
        <p:txBody>
          <a:bodyPr vert="horz" wrap="square" lIns="0" tIns="10001" rIns="0" bIns="0" rtlCol="0">
            <a:spAutoFit/>
          </a:bodyPr>
          <a:lstStyle/>
          <a:p>
            <a:pPr marL="266224" indent="-256699">
              <a:spcBef>
                <a:spcPts val="79"/>
              </a:spcBef>
              <a:buFont typeface="Wingdings"/>
              <a:buChar char=""/>
              <a:tabLst>
                <a:tab pos="266224" algn="l"/>
              </a:tabLst>
            </a:pPr>
            <a:r>
              <a:rPr lang="fr-FR" b="1" dirty="0">
                <a:solidFill>
                  <a:srgbClr val="00B0F0"/>
                </a:solidFill>
                <a:cs typeface="Ebrima"/>
              </a:rPr>
              <a:t>L’adhésion</a:t>
            </a:r>
            <a:r>
              <a:rPr lang="fr-FR" b="1" spc="-45" dirty="0">
                <a:solidFill>
                  <a:srgbClr val="00B0F0"/>
                </a:solidFill>
                <a:cs typeface="Ebrima"/>
              </a:rPr>
              <a:t> ( conventionnement ) </a:t>
            </a:r>
            <a:r>
              <a:rPr lang="fr-FR" b="1" dirty="0">
                <a:solidFill>
                  <a:srgbClr val="00B0F0"/>
                </a:solidFill>
                <a:cs typeface="Ebrima"/>
              </a:rPr>
              <a:t>est</a:t>
            </a:r>
            <a:r>
              <a:rPr lang="fr-FR" b="1" spc="-34" dirty="0">
                <a:solidFill>
                  <a:srgbClr val="00B0F0"/>
                </a:solidFill>
                <a:cs typeface="Ebrima"/>
              </a:rPr>
              <a:t> </a:t>
            </a:r>
            <a:r>
              <a:rPr lang="fr-FR" b="1" dirty="0">
                <a:solidFill>
                  <a:srgbClr val="00B0F0"/>
                </a:solidFill>
                <a:cs typeface="Ebrima"/>
              </a:rPr>
              <a:t>gratuite.</a:t>
            </a:r>
            <a:r>
              <a:rPr lang="fr-FR" b="1" spc="-34" dirty="0">
                <a:solidFill>
                  <a:srgbClr val="00B0F0"/>
                </a:solidFill>
                <a:cs typeface="Ebrima"/>
              </a:rPr>
              <a:t> </a:t>
            </a:r>
          </a:p>
          <a:p>
            <a:pPr marL="9525">
              <a:spcBef>
                <a:spcPts val="79"/>
              </a:spcBef>
              <a:tabLst>
                <a:tab pos="266224" algn="l"/>
              </a:tabLst>
            </a:pPr>
            <a:endParaRPr lang="fr-FR" b="1" spc="-34" dirty="0">
              <a:solidFill>
                <a:srgbClr val="00B0F0"/>
              </a:solidFill>
              <a:cs typeface="Ebrima"/>
            </a:endParaRPr>
          </a:p>
          <a:p>
            <a:pPr marL="266224" indent="-256699">
              <a:spcBef>
                <a:spcPts val="79"/>
              </a:spcBef>
              <a:buFont typeface="Wingdings"/>
              <a:buChar char=""/>
              <a:tabLst>
                <a:tab pos="266224" algn="l"/>
              </a:tabLst>
            </a:pPr>
            <a:r>
              <a:rPr lang="fr-FR" b="1" spc="-34" dirty="0">
                <a:solidFill>
                  <a:srgbClr val="00B0F0"/>
                </a:solidFill>
                <a:cs typeface="Ebrima"/>
              </a:rPr>
              <a:t>Tarification 2024:</a:t>
            </a:r>
          </a:p>
          <a:p>
            <a:pPr marL="9525">
              <a:spcBef>
                <a:spcPts val="79"/>
              </a:spcBef>
              <a:tabLst>
                <a:tab pos="266224" algn="l"/>
              </a:tabLst>
            </a:pPr>
            <a:endParaRPr lang="fr-FR" b="1" spc="-34" dirty="0">
              <a:solidFill>
                <a:srgbClr val="00B0F0"/>
              </a:solidFill>
              <a:cs typeface="Ebrima"/>
            </a:endParaRPr>
          </a:p>
          <a:p>
            <a:pPr lvl="0" algn="just">
              <a:lnSpc>
                <a:spcPct val="107000"/>
              </a:lnSpc>
            </a:pPr>
            <a:r>
              <a:rPr lang="fr-FR" sz="1800" b="1" dirty="0">
                <a:solidFill>
                  <a:srgbClr val="00B0F0"/>
                </a:solidFill>
                <a:effectLst/>
                <a:ea typeface="Aptos" panose="020B0004020202020204" pitchFamily="34" charset="0"/>
                <a:cs typeface="Aptos" panose="020B0004020202020204" pitchFamily="34" charset="0"/>
              </a:rPr>
              <a:t>400 euros par jour </a:t>
            </a:r>
            <a:r>
              <a:rPr lang="fr-FR" sz="1800" dirty="0">
                <a:effectLst/>
                <a:ea typeface="Aptos" panose="020B0004020202020204" pitchFamily="34" charset="0"/>
                <a:cs typeface="Aptos" panose="020B0004020202020204" pitchFamily="34" charset="0"/>
              </a:rPr>
              <a:t>( déplacement et repas compris) </a:t>
            </a:r>
          </a:p>
          <a:p>
            <a:pPr lvl="0" algn="just">
              <a:lnSpc>
                <a:spcPct val="107000"/>
              </a:lnSpc>
            </a:pPr>
            <a:r>
              <a:rPr lang="fr-FR" dirty="0">
                <a:ea typeface="Aptos" panose="020B0004020202020204" pitchFamily="34" charset="0"/>
                <a:cs typeface="Aptos" panose="020B0004020202020204" pitchFamily="34" charset="0"/>
              </a:rPr>
              <a:t>ou</a:t>
            </a:r>
            <a:endParaRPr lang="fr-FR" sz="1800" dirty="0">
              <a:effectLst/>
              <a:ea typeface="Aptos" panose="020B0004020202020204" pitchFamily="34" charset="0"/>
              <a:cs typeface="Aptos" panose="020B0004020202020204" pitchFamily="34" charset="0"/>
            </a:endParaRPr>
          </a:p>
          <a:p>
            <a:pPr algn="just">
              <a:lnSpc>
                <a:spcPct val="107000"/>
              </a:lnSpc>
            </a:pPr>
            <a:r>
              <a:rPr lang="fr-FR" sz="1800" b="1" dirty="0">
                <a:solidFill>
                  <a:srgbClr val="00B0F0"/>
                </a:solidFill>
                <a:effectLst/>
                <a:ea typeface="Aptos" panose="020B0004020202020204" pitchFamily="34" charset="0"/>
                <a:cs typeface="Aptos" panose="020B0004020202020204" pitchFamily="34" charset="0"/>
              </a:rPr>
              <a:t>80 € </a:t>
            </a:r>
            <a:r>
              <a:rPr lang="fr-FR" sz="1800" dirty="0">
                <a:effectLst/>
                <a:ea typeface="Aptos" panose="020B0004020202020204" pitchFamily="34" charset="0"/>
                <a:cs typeface="Aptos" panose="020B0004020202020204" pitchFamily="34" charset="0"/>
              </a:rPr>
              <a:t>par heure d’intervention </a:t>
            </a:r>
          </a:p>
          <a:p>
            <a:pPr algn="just">
              <a:lnSpc>
                <a:spcPct val="107000"/>
              </a:lnSpc>
            </a:pPr>
            <a:endParaRPr lang="fr-FR" b="1" dirty="0">
              <a:solidFill>
                <a:srgbClr val="00B0F0"/>
              </a:solidFill>
              <a:ea typeface="Aptos" panose="020B0004020202020204" pitchFamily="34" charset="0"/>
              <a:cs typeface="Aptos" panose="020B0004020202020204" pitchFamily="34" charset="0"/>
            </a:endParaRPr>
          </a:p>
          <a:p>
            <a:pPr algn="just">
              <a:lnSpc>
                <a:spcPct val="107000"/>
              </a:lnSpc>
            </a:pPr>
            <a:r>
              <a:rPr lang="fr-FR" sz="1800" b="1" dirty="0">
                <a:solidFill>
                  <a:srgbClr val="00B0F0"/>
                </a:solidFill>
                <a:effectLst/>
                <a:ea typeface="Aptos" panose="020B0004020202020204" pitchFamily="34" charset="0"/>
                <a:cs typeface="Aptos" panose="020B0004020202020204" pitchFamily="34" charset="0"/>
              </a:rPr>
              <a:t>80 € </a:t>
            </a:r>
            <a:r>
              <a:rPr lang="fr-FR" sz="1800" dirty="0">
                <a:effectLst/>
                <a:ea typeface="Aptos" panose="020B0004020202020204" pitchFamily="34" charset="0"/>
                <a:cs typeface="Aptos" panose="020B0004020202020204" pitchFamily="34" charset="0"/>
              </a:rPr>
              <a:t>par heure de rédaction</a:t>
            </a:r>
          </a:p>
          <a:p>
            <a:pPr lvl="0" algn="just">
              <a:lnSpc>
                <a:spcPct val="107000"/>
              </a:lnSpc>
            </a:pPr>
            <a:endParaRPr lang="fr-FR" b="1" u="sng" spc="-8" dirty="0">
              <a:solidFill>
                <a:srgbClr val="00B0F0"/>
              </a:solidFill>
              <a:cs typeface="Ebrima"/>
            </a:endParaRPr>
          </a:p>
          <a:p>
            <a:pPr lvl="0" algn="just">
              <a:lnSpc>
                <a:spcPct val="107000"/>
              </a:lnSpc>
            </a:pPr>
            <a:r>
              <a:rPr lang="fr-FR" b="1" u="sng" spc="-8" dirty="0">
                <a:solidFill>
                  <a:srgbClr val="00B0F0"/>
                </a:solidFill>
                <a:cs typeface="Ebrima"/>
              </a:rPr>
              <a:t>Pour tout renseignement complémentaire:</a:t>
            </a:r>
          </a:p>
          <a:p>
            <a:pPr marL="694373" marR="3810" indent="476" algn="just">
              <a:spcBef>
                <a:spcPts val="1800"/>
              </a:spcBef>
            </a:pPr>
            <a:r>
              <a:rPr lang="fr-FR" spc="-8" dirty="0">
                <a:cs typeface="Ebrima"/>
              </a:rPr>
              <a:t>Elyne GILLES- </a:t>
            </a:r>
            <a:r>
              <a:rPr lang="fr-FR" spc="-8" dirty="0">
                <a:cs typeface="Ebrima"/>
                <a:hlinkClick r:id="rId2"/>
              </a:rPr>
              <a:t>psychologue@cdg18.fr-</a:t>
            </a:r>
            <a:r>
              <a:rPr lang="fr-FR" spc="-8" dirty="0">
                <a:cs typeface="Ebrima"/>
              </a:rPr>
              <a:t> 02 18 15 01 65</a:t>
            </a:r>
          </a:p>
          <a:p>
            <a:pPr marL="694373" marR="3810" indent="476" algn="just">
              <a:spcBef>
                <a:spcPts val="1800"/>
              </a:spcBef>
            </a:pPr>
            <a:r>
              <a:rPr lang="fr-FR" spc="-8" dirty="0">
                <a:cs typeface="Ebrima"/>
              </a:rPr>
              <a:t>Yveline ROUX-BERANGER- </a:t>
            </a:r>
            <a:r>
              <a:rPr lang="fr-FR" spc="-8" dirty="0">
                <a:cs typeface="Ebrima"/>
                <a:hlinkClick r:id="rId3"/>
              </a:rPr>
              <a:t>yveline.roux@cdg18.fr-</a:t>
            </a:r>
            <a:r>
              <a:rPr lang="fr-FR" spc="-8" dirty="0">
                <a:cs typeface="Ebrima"/>
              </a:rPr>
              <a:t> 02 48 50 82 56</a:t>
            </a:r>
          </a:p>
          <a:p>
            <a:pPr marL="694373" marR="3810" indent="476" algn="just">
              <a:spcBef>
                <a:spcPts val="1800"/>
              </a:spcBef>
            </a:pPr>
            <a:endParaRPr lang="fr-FR" spc="-8" dirty="0">
              <a:cs typeface="Ebrima"/>
            </a:endParaRPr>
          </a:p>
          <a:p>
            <a:pPr marL="694373" marR="3810" indent="476" algn="just">
              <a:spcBef>
                <a:spcPts val="1800"/>
              </a:spcBef>
            </a:pPr>
            <a:endParaRPr lang="fr-FR" spc="-8" dirty="0">
              <a:cs typeface="Ebrima"/>
            </a:endParaRPr>
          </a:p>
          <a:p>
            <a:pPr marL="694373" marR="3810" indent="476" algn="just">
              <a:spcBef>
                <a:spcPts val="1800"/>
              </a:spcBef>
            </a:pPr>
            <a:endParaRPr lang="fr-FR" dirty="0">
              <a:cs typeface="Ebrima"/>
            </a:endParaRPr>
          </a:p>
        </p:txBody>
      </p:sp>
      <p:sp>
        <p:nvSpPr>
          <p:cNvPr id="5" name="Titre 5">
            <a:extLst>
              <a:ext uri="{FF2B5EF4-FFF2-40B4-BE49-F238E27FC236}">
                <a16:creationId xmlns:a16="http://schemas.microsoft.com/office/drawing/2014/main" id="{22C8799C-6B8A-A4F7-B951-669E34868CB2}"/>
              </a:ext>
            </a:extLst>
          </p:cNvPr>
          <p:cNvSpPr txBox="1">
            <a:spLocks/>
          </p:cNvSpPr>
          <p:nvPr/>
        </p:nvSpPr>
        <p:spPr>
          <a:xfrm>
            <a:off x="690980" y="1600200"/>
            <a:ext cx="8533396" cy="658960"/>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fr-FR" sz="3200" b="1" dirty="0">
                <a:solidFill>
                  <a:srgbClr val="FF0000"/>
                </a:solidFill>
              </a:rPr>
              <a:t>La procédure au CDG18</a:t>
            </a:r>
            <a:endParaRPr lang="fr-FR" dirty="0"/>
          </a:p>
        </p:txBody>
      </p:sp>
      <p:pic>
        <p:nvPicPr>
          <p:cNvPr id="8" name="Image 7" descr="Logo_CDG18_BS.jpg">
            <a:extLst>
              <a:ext uri="{FF2B5EF4-FFF2-40B4-BE49-F238E27FC236}">
                <a16:creationId xmlns:a16="http://schemas.microsoft.com/office/drawing/2014/main" id="{87CE5330-8B4C-BF86-A4FF-A7EAB06423BD}"/>
              </a:ext>
            </a:extLst>
          </p:cNvPr>
          <p:cNvPicPr>
            <a:picLocks noChangeAspect="1"/>
          </p:cNvPicPr>
          <p:nvPr/>
        </p:nvPicPr>
        <p:blipFill>
          <a:blip r:embed="rId4"/>
          <a:stretch>
            <a:fillRect/>
          </a:stretch>
        </p:blipFill>
        <p:spPr>
          <a:xfrm>
            <a:off x="124778" y="0"/>
            <a:ext cx="1422426" cy="1443762"/>
          </a:xfrm>
          <a:prstGeom prst="rect">
            <a:avLst/>
          </a:prstGeom>
        </p:spPr>
      </p:pic>
      <p:grpSp>
        <p:nvGrpSpPr>
          <p:cNvPr id="9" name="Groupe 14">
            <a:extLst>
              <a:ext uri="{FF2B5EF4-FFF2-40B4-BE49-F238E27FC236}">
                <a16:creationId xmlns:a16="http://schemas.microsoft.com/office/drawing/2014/main" id="{42AC6D7C-6714-DBF0-E167-AB8929D496DC}"/>
              </a:ext>
            </a:extLst>
          </p:cNvPr>
          <p:cNvGrpSpPr>
            <a:grpSpLocks/>
          </p:cNvGrpSpPr>
          <p:nvPr/>
        </p:nvGrpSpPr>
        <p:grpSpPr bwMode="auto">
          <a:xfrm>
            <a:off x="1582764" y="239694"/>
            <a:ext cx="7661932" cy="1216962"/>
            <a:chOff x="2521302" y="4447632"/>
            <a:chExt cx="6645275" cy="2324642"/>
          </a:xfrm>
        </p:grpSpPr>
        <p:sp>
          <p:nvSpPr>
            <p:cNvPr id="10" name="Oval 2">
              <a:extLst>
                <a:ext uri="{FF2B5EF4-FFF2-40B4-BE49-F238E27FC236}">
                  <a16:creationId xmlns:a16="http://schemas.microsoft.com/office/drawing/2014/main" id="{B4520A92-9169-C87D-32C4-A19694A3CAFC}"/>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1" name="Rectangle 3">
              <a:extLst>
                <a:ext uri="{FF2B5EF4-FFF2-40B4-BE49-F238E27FC236}">
                  <a16:creationId xmlns:a16="http://schemas.microsoft.com/office/drawing/2014/main" id="{F24CD4B5-AF4F-917D-05F9-4C8F2CBBF3D7}"/>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2" name="Text Box 4">
              <a:extLst>
                <a:ext uri="{FF2B5EF4-FFF2-40B4-BE49-F238E27FC236}">
                  <a16:creationId xmlns:a16="http://schemas.microsoft.com/office/drawing/2014/main" id="{2CA9EE9E-80BC-9971-9140-B136D7F2687B}"/>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13" name="Group 6">
              <a:extLst>
                <a:ext uri="{FF2B5EF4-FFF2-40B4-BE49-F238E27FC236}">
                  <a16:creationId xmlns:a16="http://schemas.microsoft.com/office/drawing/2014/main" id="{6790CF44-7452-0D02-0A72-72AB0074501D}"/>
                </a:ext>
              </a:extLst>
            </p:cNvPr>
            <p:cNvGrpSpPr>
              <a:grpSpLocks/>
            </p:cNvGrpSpPr>
            <p:nvPr/>
          </p:nvGrpSpPr>
          <p:grpSpPr bwMode="auto">
            <a:xfrm>
              <a:off x="3957638" y="5091476"/>
              <a:ext cx="171450" cy="1165229"/>
              <a:chOff x="112099728" y="105931681"/>
              <a:chExt cx="170831" cy="1165800"/>
            </a:xfrm>
          </p:grpSpPr>
          <p:sp>
            <p:nvSpPr>
              <p:cNvPr id="18" name="Rectangle 7">
                <a:extLst>
                  <a:ext uri="{FF2B5EF4-FFF2-40B4-BE49-F238E27FC236}">
                    <a16:creationId xmlns:a16="http://schemas.microsoft.com/office/drawing/2014/main" id="{9B54B2FE-8510-AE33-DC29-728C70FD0472}"/>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19" name="Rectangle 8">
                <a:extLst>
                  <a:ext uri="{FF2B5EF4-FFF2-40B4-BE49-F238E27FC236}">
                    <a16:creationId xmlns:a16="http://schemas.microsoft.com/office/drawing/2014/main" id="{FBFEEB1A-6906-FF1F-87F8-19CCFAA121E7}"/>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0" name="Rectangle 9">
                <a:extLst>
                  <a:ext uri="{FF2B5EF4-FFF2-40B4-BE49-F238E27FC236}">
                    <a16:creationId xmlns:a16="http://schemas.microsoft.com/office/drawing/2014/main" id="{76F8BE29-3CF7-0DD0-7A6F-FB9A0D645EC7}"/>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14" name="Group 10">
              <a:extLst>
                <a:ext uri="{FF2B5EF4-FFF2-40B4-BE49-F238E27FC236}">
                  <a16:creationId xmlns:a16="http://schemas.microsoft.com/office/drawing/2014/main" id="{A73EB34B-0759-B689-73FE-7DD563AB809E}"/>
                </a:ext>
              </a:extLst>
            </p:cNvPr>
            <p:cNvGrpSpPr>
              <a:grpSpLocks/>
            </p:cNvGrpSpPr>
            <p:nvPr/>
          </p:nvGrpSpPr>
          <p:grpSpPr bwMode="auto">
            <a:xfrm>
              <a:off x="8701088" y="4447632"/>
              <a:ext cx="169862" cy="1163632"/>
              <a:chOff x="116843535" y="105289350"/>
              <a:chExt cx="170420" cy="1163658"/>
            </a:xfrm>
          </p:grpSpPr>
          <p:sp>
            <p:nvSpPr>
              <p:cNvPr id="15" name="Rectangle 14">
                <a:extLst>
                  <a:ext uri="{FF2B5EF4-FFF2-40B4-BE49-F238E27FC236}">
                    <a16:creationId xmlns:a16="http://schemas.microsoft.com/office/drawing/2014/main" id="{D12FAC13-11FB-7A99-53EB-287DF075AFAD}"/>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16" name="Rectangle 15">
                <a:extLst>
                  <a:ext uri="{FF2B5EF4-FFF2-40B4-BE49-F238E27FC236}">
                    <a16:creationId xmlns:a16="http://schemas.microsoft.com/office/drawing/2014/main" id="{3771F6BC-F8B6-356F-305B-8E36F1A56CD9}"/>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17" name="Rectangle 16">
                <a:extLst>
                  <a:ext uri="{FF2B5EF4-FFF2-40B4-BE49-F238E27FC236}">
                    <a16:creationId xmlns:a16="http://schemas.microsoft.com/office/drawing/2014/main" id="{66CAC03C-32B5-7E9F-B9AB-E2BC6D80F31D}"/>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Tree>
    <p:extLst>
      <p:ext uri="{BB962C8B-B14F-4D97-AF65-F5344CB8AC3E}">
        <p14:creationId xmlns:p14="http://schemas.microsoft.com/office/powerpoint/2010/main" val="2872197590"/>
      </p:ext>
    </p:extLst>
  </p:cSld>
  <p:clrMapOvr>
    <a:masterClrMapping/>
  </p:clrMapOvr>
  <p:transition>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Image 8" descr="Logo_CDG18_BS.jpg"/>
          <p:cNvPicPr>
            <a:picLocks noChangeAspect="1"/>
          </p:cNvPicPr>
          <p:nvPr/>
        </p:nvPicPr>
        <p:blipFill>
          <a:blip r:embed="rId2"/>
          <a:stretch>
            <a:fillRect/>
          </a:stretch>
        </p:blipFill>
        <p:spPr>
          <a:xfrm>
            <a:off x="152400" y="0"/>
            <a:ext cx="1422426" cy="1443762"/>
          </a:xfrm>
          <a:prstGeom prst="rect">
            <a:avLst/>
          </a:prstGeom>
        </p:spPr>
      </p:pic>
      <p:grpSp>
        <p:nvGrpSpPr>
          <p:cNvPr id="4" name="Groupe 14"/>
          <p:cNvGrpSpPr>
            <a:grpSpLocks/>
          </p:cNvGrpSpPr>
          <p:nvPr/>
        </p:nvGrpSpPr>
        <p:grpSpPr bwMode="auto">
          <a:xfrm>
            <a:off x="1357290" y="285728"/>
            <a:ext cx="7661932" cy="2016596"/>
            <a:chOff x="2521302" y="4447632"/>
            <a:chExt cx="6645275" cy="2324642"/>
          </a:xfrm>
        </p:grpSpPr>
        <p:sp>
          <p:nvSpPr>
            <p:cNvPr id="12" name="Oval 2"/>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3" name="Rectangle 3"/>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4" name="Text Box 4"/>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5" name="Group 6"/>
            <p:cNvGrpSpPr>
              <a:grpSpLocks/>
            </p:cNvGrpSpPr>
            <p:nvPr/>
          </p:nvGrpSpPr>
          <p:grpSpPr bwMode="auto">
            <a:xfrm>
              <a:off x="3957638" y="5091476"/>
              <a:ext cx="171450" cy="1165229"/>
              <a:chOff x="112099728" y="105931681"/>
              <a:chExt cx="170831" cy="1165800"/>
            </a:xfrm>
          </p:grpSpPr>
          <p:sp>
            <p:nvSpPr>
              <p:cNvPr id="20" name="Rectangle 7"/>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1" name="Rectangle 8"/>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2" name="Rectangle 9"/>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6" name="Group 10"/>
            <p:cNvGrpSpPr>
              <a:grpSpLocks/>
            </p:cNvGrpSpPr>
            <p:nvPr/>
          </p:nvGrpSpPr>
          <p:grpSpPr bwMode="auto">
            <a:xfrm>
              <a:off x="8701088" y="4447632"/>
              <a:ext cx="169862" cy="1163632"/>
              <a:chOff x="116843535" y="105289350"/>
              <a:chExt cx="170420" cy="1163658"/>
            </a:xfrm>
          </p:grpSpPr>
          <p:sp>
            <p:nvSpPr>
              <p:cNvPr id="17" name="Rectangle 16"/>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18" name="Rectangle 17"/>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19" name="Rectangle 18"/>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3" name="object 5"/>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p:graphicFrame>
        <p:nvGraphicFramePr>
          <p:cNvPr id="25" name="Diagramme 24"/>
          <p:cNvGraphicFramePr/>
          <p:nvPr>
            <p:extLst>
              <p:ext uri="{D42A27DB-BD31-4B8C-83A1-F6EECF244321}">
                <p14:modId xmlns:p14="http://schemas.microsoft.com/office/powerpoint/2010/main" val="2811113785"/>
              </p:ext>
            </p:extLst>
          </p:nvPr>
        </p:nvGraphicFramePr>
        <p:xfrm>
          <a:off x="685800" y="2286000"/>
          <a:ext cx="71628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00407358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a:spLocks noGrp="1"/>
          </p:cNvSpPr>
          <p:nvPr>
            <p:ph type="sldNum" sz="quarter" idx="7"/>
          </p:nvPr>
        </p:nvSpPr>
        <p:spPr>
          <a:xfrm>
            <a:off x="11535844" y="6318338"/>
            <a:ext cx="279400" cy="264159"/>
          </a:xfrm>
          <a:prstGeom prst="rect">
            <a:avLst/>
          </a:prstGeom>
        </p:spPr>
        <p:txBody>
          <a:bodyPr vert="horz" wrap="square" lIns="0" tIns="0" rIns="0" bIns="0" rtlCol="0">
            <a:spAutoFit/>
          </a:bodyPr>
          <a:lstStyle>
            <a:defPPr>
              <a:defRPr kern="0"/>
            </a:defPPr>
            <a:lvl1pPr>
              <a:defRPr sz="1800" b="0" i="1">
                <a:solidFill>
                  <a:srgbClr val="6F2F9F"/>
                </a:solidFill>
                <a:latin typeface="Arial"/>
                <a:cs typeface="Arial"/>
              </a:defRPr>
            </a:lvl1pPr>
          </a:lstStyle>
          <a:p>
            <a:pPr marL="38100">
              <a:lnSpc>
                <a:spcPts val="1955"/>
              </a:lnSpc>
            </a:pPr>
            <a:fld id="{81D60167-4931-47E6-BA6A-407CBD079E47}" type="slidenum">
              <a:rPr lang="fr-FR" spc="-75" smtClean="0"/>
              <a:pPr marL="38100">
                <a:lnSpc>
                  <a:spcPts val="1955"/>
                </a:lnSpc>
              </a:pPr>
              <a:t>27</a:t>
            </a:fld>
            <a:endParaRPr spc="-56" dirty="0"/>
          </a:p>
        </p:txBody>
      </p:sp>
      <p:sp>
        <p:nvSpPr>
          <p:cNvPr id="3" name="object 3"/>
          <p:cNvSpPr txBox="1"/>
          <p:nvPr/>
        </p:nvSpPr>
        <p:spPr>
          <a:xfrm>
            <a:off x="182588" y="2169686"/>
            <a:ext cx="8778823" cy="1302760"/>
          </a:xfrm>
          <a:prstGeom prst="rect">
            <a:avLst/>
          </a:prstGeom>
        </p:spPr>
        <p:txBody>
          <a:bodyPr vert="horz" wrap="square" lIns="0" tIns="10001" rIns="0" bIns="0" rtlCol="0">
            <a:spAutoFit/>
          </a:bodyPr>
          <a:lstStyle/>
          <a:p>
            <a:pPr marL="694373" marR="3810" indent="476" algn="just">
              <a:spcBef>
                <a:spcPts val="1800"/>
              </a:spcBef>
            </a:pPr>
            <a:endParaRPr lang="fr-FR" spc="-8" dirty="0">
              <a:cs typeface="Ebrima"/>
            </a:endParaRPr>
          </a:p>
          <a:p>
            <a:pPr marL="694373" marR="3810" indent="476" algn="just">
              <a:spcBef>
                <a:spcPts val="1800"/>
              </a:spcBef>
            </a:pPr>
            <a:endParaRPr lang="fr-FR" spc="-8" dirty="0">
              <a:cs typeface="Ebrima"/>
            </a:endParaRPr>
          </a:p>
          <a:p>
            <a:pPr marL="694373" marR="3810" indent="476" algn="just">
              <a:spcBef>
                <a:spcPts val="1800"/>
              </a:spcBef>
            </a:pPr>
            <a:endParaRPr lang="fr-FR" dirty="0">
              <a:cs typeface="Ebrima"/>
            </a:endParaRPr>
          </a:p>
        </p:txBody>
      </p:sp>
      <p:sp>
        <p:nvSpPr>
          <p:cNvPr id="5" name="Titre 5">
            <a:extLst>
              <a:ext uri="{FF2B5EF4-FFF2-40B4-BE49-F238E27FC236}">
                <a16:creationId xmlns:a16="http://schemas.microsoft.com/office/drawing/2014/main" id="{22C8799C-6B8A-A4F7-B951-669E34868CB2}"/>
              </a:ext>
            </a:extLst>
          </p:cNvPr>
          <p:cNvSpPr txBox="1">
            <a:spLocks/>
          </p:cNvSpPr>
          <p:nvPr/>
        </p:nvSpPr>
        <p:spPr>
          <a:xfrm>
            <a:off x="690980" y="1600200"/>
            <a:ext cx="8533396" cy="658960"/>
          </a:xfrm>
          <a:prstGeom prst="rect">
            <a:avLst/>
          </a:prstGeom>
        </p:spPr>
        <p:txBody>
          <a:bodyPr vert="horz" lIns="91440" tIns="45720" rIns="91440" bIns="45720" rtlCol="0" anchor="ctr">
            <a:normAutofit fontScale="47500" lnSpcReduction="20000"/>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fr-FR" sz="3200" dirty="0">
                <a:solidFill>
                  <a:srgbClr val="00B0F0"/>
                </a:solidFill>
              </a:rPr>
              <a:t>Nombre de participants : 100</a:t>
            </a:r>
          </a:p>
          <a:p>
            <a:endParaRPr lang="fr-FR" sz="3200" dirty="0">
              <a:solidFill>
                <a:srgbClr val="00B0F0"/>
              </a:solidFill>
            </a:endParaRPr>
          </a:p>
          <a:p>
            <a:r>
              <a:rPr lang="fr-FR" sz="3200" dirty="0">
                <a:solidFill>
                  <a:srgbClr val="00B0F0"/>
                </a:solidFill>
              </a:rPr>
              <a:t>Sujets retenus par au moins 1/3 des participants: </a:t>
            </a:r>
          </a:p>
          <a:p>
            <a:endParaRPr lang="fr-FR" sz="3200" b="1" dirty="0">
              <a:solidFill>
                <a:srgbClr val="FF0000"/>
              </a:solidFill>
            </a:endParaRPr>
          </a:p>
          <a:p>
            <a:endParaRPr lang="fr-FR" dirty="0"/>
          </a:p>
        </p:txBody>
      </p:sp>
      <p:pic>
        <p:nvPicPr>
          <p:cNvPr id="8" name="Image 7" descr="Logo_CDG18_BS.jpg">
            <a:extLst>
              <a:ext uri="{FF2B5EF4-FFF2-40B4-BE49-F238E27FC236}">
                <a16:creationId xmlns:a16="http://schemas.microsoft.com/office/drawing/2014/main" id="{87CE5330-8B4C-BF86-A4FF-A7EAB06423BD}"/>
              </a:ext>
            </a:extLst>
          </p:cNvPr>
          <p:cNvPicPr>
            <a:picLocks noChangeAspect="1"/>
          </p:cNvPicPr>
          <p:nvPr/>
        </p:nvPicPr>
        <p:blipFill>
          <a:blip r:embed="rId2"/>
          <a:stretch>
            <a:fillRect/>
          </a:stretch>
        </p:blipFill>
        <p:spPr>
          <a:xfrm>
            <a:off x="124778" y="0"/>
            <a:ext cx="1422426" cy="1443762"/>
          </a:xfrm>
          <a:prstGeom prst="rect">
            <a:avLst/>
          </a:prstGeom>
        </p:spPr>
      </p:pic>
      <p:grpSp>
        <p:nvGrpSpPr>
          <p:cNvPr id="9" name="Groupe 14">
            <a:extLst>
              <a:ext uri="{FF2B5EF4-FFF2-40B4-BE49-F238E27FC236}">
                <a16:creationId xmlns:a16="http://schemas.microsoft.com/office/drawing/2014/main" id="{42AC6D7C-6714-DBF0-E167-AB8929D496DC}"/>
              </a:ext>
            </a:extLst>
          </p:cNvPr>
          <p:cNvGrpSpPr>
            <a:grpSpLocks/>
          </p:cNvGrpSpPr>
          <p:nvPr/>
        </p:nvGrpSpPr>
        <p:grpSpPr bwMode="auto">
          <a:xfrm>
            <a:off x="1582764" y="239694"/>
            <a:ext cx="7661932" cy="1216962"/>
            <a:chOff x="2521302" y="4447632"/>
            <a:chExt cx="6645275" cy="2324642"/>
          </a:xfrm>
        </p:grpSpPr>
        <p:sp>
          <p:nvSpPr>
            <p:cNvPr id="10" name="Oval 2">
              <a:extLst>
                <a:ext uri="{FF2B5EF4-FFF2-40B4-BE49-F238E27FC236}">
                  <a16:creationId xmlns:a16="http://schemas.microsoft.com/office/drawing/2014/main" id="{B4520A92-9169-C87D-32C4-A19694A3CAFC}"/>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1" name="Rectangle 3">
              <a:extLst>
                <a:ext uri="{FF2B5EF4-FFF2-40B4-BE49-F238E27FC236}">
                  <a16:creationId xmlns:a16="http://schemas.microsoft.com/office/drawing/2014/main" id="{F24CD4B5-AF4F-917D-05F9-4C8F2CBBF3D7}"/>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2" name="Text Box 4">
              <a:extLst>
                <a:ext uri="{FF2B5EF4-FFF2-40B4-BE49-F238E27FC236}">
                  <a16:creationId xmlns:a16="http://schemas.microsoft.com/office/drawing/2014/main" id="{2CA9EE9E-80BC-9971-9140-B136D7F2687B}"/>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13" name="Group 6">
              <a:extLst>
                <a:ext uri="{FF2B5EF4-FFF2-40B4-BE49-F238E27FC236}">
                  <a16:creationId xmlns:a16="http://schemas.microsoft.com/office/drawing/2014/main" id="{6790CF44-7452-0D02-0A72-72AB0074501D}"/>
                </a:ext>
              </a:extLst>
            </p:cNvPr>
            <p:cNvGrpSpPr>
              <a:grpSpLocks/>
            </p:cNvGrpSpPr>
            <p:nvPr/>
          </p:nvGrpSpPr>
          <p:grpSpPr bwMode="auto">
            <a:xfrm>
              <a:off x="3957638" y="5091476"/>
              <a:ext cx="171450" cy="1165229"/>
              <a:chOff x="112099728" y="105931681"/>
              <a:chExt cx="170831" cy="1165800"/>
            </a:xfrm>
          </p:grpSpPr>
          <p:sp>
            <p:nvSpPr>
              <p:cNvPr id="18" name="Rectangle 7">
                <a:extLst>
                  <a:ext uri="{FF2B5EF4-FFF2-40B4-BE49-F238E27FC236}">
                    <a16:creationId xmlns:a16="http://schemas.microsoft.com/office/drawing/2014/main" id="{9B54B2FE-8510-AE33-DC29-728C70FD0472}"/>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19" name="Rectangle 8">
                <a:extLst>
                  <a:ext uri="{FF2B5EF4-FFF2-40B4-BE49-F238E27FC236}">
                    <a16:creationId xmlns:a16="http://schemas.microsoft.com/office/drawing/2014/main" id="{FBFEEB1A-6906-FF1F-87F8-19CCFAA121E7}"/>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0" name="Rectangle 9">
                <a:extLst>
                  <a:ext uri="{FF2B5EF4-FFF2-40B4-BE49-F238E27FC236}">
                    <a16:creationId xmlns:a16="http://schemas.microsoft.com/office/drawing/2014/main" id="{76F8BE29-3CF7-0DD0-7A6F-FB9A0D645EC7}"/>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14" name="Group 10">
              <a:extLst>
                <a:ext uri="{FF2B5EF4-FFF2-40B4-BE49-F238E27FC236}">
                  <a16:creationId xmlns:a16="http://schemas.microsoft.com/office/drawing/2014/main" id="{A73EB34B-0759-B689-73FE-7DD563AB809E}"/>
                </a:ext>
              </a:extLst>
            </p:cNvPr>
            <p:cNvGrpSpPr>
              <a:grpSpLocks/>
            </p:cNvGrpSpPr>
            <p:nvPr/>
          </p:nvGrpSpPr>
          <p:grpSpPr bwMode="auto">
            <a:xfrm>
              <a:off x="8701088" y="4447632"/>
              <a:ext cx="169862" cy="1163632"/>
              <a:chOff x="116843535" y="105289350"/>
              <a:chExt cx="170420" cy="1163658"/>
            </a:xfrm>
          </p:grpSpPr>
          <p:sp>
            <p:nvSpPr>
              <p:cNvPr id="15" name="Rectangle 14">
                <a:extLst>
                  <a:ext uri="{FF2B5EF4-FFF2-40B4-BE49-F238E27FC236}">
                    <a16:creationId xmlns:a16="http://schemas.microsoft.com/office/drawing/2014/main" id="{D12FAC13-11FB-7A99-53EB-287DF075AFAD}"/>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16" name="Rectangle 15">
                <a:extLst>
                  <a:ext uri="{FF2B5EF4-FFF2-40B4-BE49-F238E27FC236}">
                    <a16:creationId xmlns:a16="http://schemas.microsoft.com/office/drawing/2014/main" id="{3771F6BC-F8B6-356F-305B-8E36F1A56CD9}"/>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17" name="Rectangle 16">
                <a:extLst>
                  <a:ext uri="{FF2B5EF4-FFF2-40B4-BE49-F238E27FC236}">
                    <a16:creationId xmlns:a16="http://schemas.microsoft.com/office/drawing/2014/main" id="{66CAC03C-32B5-7E9F-B9AB-E2BC6D80F31D}"/>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graphicFrame>
        <p:nvGraphicFramePr>
          <p:cNvPr id="2" name="Tableau 1">
            <a:extLst>
              <a:ext uri="{FF2B5EF4-FFF2-40B4-BE49-F238E27FC236}">
                <a16:creationId xmlns:a16="http://schemas.microsoft.com/office/drawing/2014/main" id="{6DFF0BA4-97C3-3CCB-4D03-56852461BB9C}"/>
              </a:ext>
            </a:extLst>
          </p:cNvPr>
          <p:cNvGraphicFramePr>
            <a:graphicFrameLocks noGrp="1"/>
          </p:cNvGraphicFramePr>
          <p:nvPr>
            <p:extLst>
              <p:ext uri="{D42A27DB-BD31-4B8C-83A1-F6EECF244321}">
                <p14:modId xmlns:p14="http://schemas.microsoft.com/office/powerpoint/2010/main" val="1594206899"/>
              </p:ext>
            </p:extLst>
          </p:nvPr>
        </p:nvGraphicFramePr>
        <p:xfrm>
          <a:off x="690980" y="2402703"/>
          <a:ext cx="7767219" cy="3973830"/>
        </p:xfrm>
        <a:graphic>
          <a:graphicData uri="http://schemas.openxmlformats.org/drawingml/2006/table">
            <a:tbl>
              <a:tblPr>
                <a:tableStyleId>{5C22544A-7EE6-4342-B048-85BDC9FD1C3A}</a:tableStyleId>
              </a:tblPr>
              <a:tblGrid>
                <a:gridCol w="6268720">
                  <a:extLst>
                    <a:ext uri="{9D8B030D-6E8A-4147-A177-3AD203B41FA5}">
                      <a16:colId xmlns:a16="http://schemas.microsoft.com/office/drawing/2014/main" val="428736056"/>
                    </a:ext>
                  </a:extLst>
                </a:gridCol>
                <a:gridCol w="1498499">
                  <a:extLst>
                    <a:ext uri="{9D8B030D-6E8A-4147-A177-3AD203B41FA5}">
                      <a16:colId xmlns:a16="http://schemas.microsoft.com/office/drawing/2014/main" val="72594289"/>
                    </a:ext>
                  </a:extLst>
                </a:gridCol>
              </a:tblGrid>
              <a:tr h="272286">
                <a:tc>
                  <a:txBody>
                    <a:bodyPr/>
                    <a:lstStyle/>
                    <a:p>
                      <a:pPr algn="l" fontAlgn="b"/>
                      <a:r>
                        <a:rPr lang="fr-FR" sz="1800" u="none" strike="noStrike">
                          <a:effectLst/>
                        </a:rPr>
                        <a:t>prestation retraite</a:t>
                      </a:r>
                      <a:endParaRPr lang="fr-FR" sz="1800" b="0" i="0" u="none" strike="noStrike">
                        <a:solidFill>
                          <a:srgbClr val="000000"/>
                        </a:solidFill>
                        <a:effectLst/>
                        <a:latin typeface="Aptos Narrow" panose="020B0004020202020204" pitchFamily="34" charset="0"/>
                      </a:endParaRPr>
                    </a:p>
                  </a:txBody>
                  <a:tcPr marL="9525" marR="9525" marT="9525" marB="0" anchor="b"/>
                </a:tc>
                <a:tc>
                  <a:txBody>
                    <a:bodyPr/>
                    <a:lstStyle/>
                    <a:p>
                      <a:pPr algn="r" fontAlgn="b"/>
                      <a:r>
                        <a:rPr lang="fr-FR" sz="1800" u="none" strike="noStrike" dirty="0">
                          <a:solidFill>
                            <a:schemeClr val="tx1"/>
                          </a:solidFill>
                          <a:effectLst/>
                          <a:highlight>
                            <a:srgbClr val="F1A983"/>
                          </a:highlight>
                        </a:rPr>
                        <a:t>67</a:t>
                      </a:r>
                      <a:endParaRPr lang="fr-FR" sz="1800" b="0" i="0" u="none" strike="noStrike" dirty="0">
                        <a:solidFill>
                          <a:schemeClr val="tx1"/>
                        </a:solidFill>
                        <a:effectLst/>
                        <a:highlight>
                          <a:srgbClr val="F1A983"/>
                        </a:highlight>
                        <a:latin typeface="Aptos Narrow" panose="020B0004020202020204" pitchFamily="34" charset="0"/>
                      </a:endParaRPr>
                    </a:p>
                  </a:txBody>
                  <a:tcPr marL="9525" marR="9525" marT="9525" marB="0" anchor="b"/>
                </a:tc>
                <a:extLst>
                  <a:ext uri="{0D108BD9-81ED-4DB2-BD59-A6C34878D82A}">
                    <a16:rowId xmlns:a16="http://schemas.microsoft.com/office/drawing/2014/main" val="2505122677"/>
                  </a:ext>
                </a:extLst>
              </a:tr>
              <a:tr h="272286">
                <a:tc>
                  <a:txBody>
                    <a:bodyPr/>
                    <a:lstStyle/>
                    <a:p>
                      <a:pPr algn="l" fontAlgn="b"/>
                      <a:r>
                        <a:rPr lang="fr-FR" sz="1800" u="none" strike="noStrike">
                          <a:effectLst/>
                        </a:rPr>
                        <a:t>gestion de la maladie</a:t>
                      </a:r>
                      <a:endParaRPr lang="fr-FR" sz="1800" b="0" i="0" u="none" strike="noStrike">
                        <a:solidFill>
                          <a:srgbClr val="000000"/>
                        </a:solidFill>
                        <a:effectLst/>
                        <a:latin typeface="Aptos Narrow" panose="020B0004020202020204" pitchFamily="34" charset="0"/>
                      </a:endParaRPr>
                    </a:p>
                  </a:txBody>
                  <a:tcPr marL="9525" marR="9525" marT="9525" marB="0" anchor="b"/>
                </a:tc>
                <a:tc>
                  <a:txBody>
                    <a:bodyPr/>
                    <a:lstStyle/>
                    <a:p>
                      <a:pPr algn="r" fontAlgn="b"/>
                      <a:r>
                        <a:rPr lang="fr-FR" sz="1800" u="none" strike="noStrike" dirty="0">
                          <a:solidFill>
                            <a:schemeClr val="tx1"/>
                          </a:solidFill>
                          <a:effectLst/>
                          <a:highlight>
                            <a:srgbClr val="F1A983"/>
                          </a:highlight>
                        </a:rPr>
                        <a:t>60</a:t>
                      </a:r>
                      <a:endParaRPr lang="fr-FR" sz="1800" b="0" i="0" u="none" strike="noStrike" dirty="0">
                        <a:solidFill>
                          <a:schemeClr val="tx1"/>
                        </a:solidFill>
                        <a:effectLst/>
                        <a:highlight>
                          <a:srgbClr val="F1A983"/>
                        </a:highlight>
                        <a:latin typeface="Aptos Narrow" panose="020B0004020202020204" pitchFamily="34" charset="0"/>
                      </a:endParaRPr>
                    </a:p>
                  </a:txBody>
                  <a:tcPr marL="9525" marR="9525" marT="9525" marB="0" anchor="b"/>
                </a:tc>
                <a:extLst>
                  <a:ext uri="{0D108BD9-81ED-4DB2-BD59-A6C34878D82A}">
                    <a16:rowId xmlns:a16="http://schemas.microsoft.com/office/drawing/2014/main" val="217526153"/>
                  </a:ext>
                </a:extLst>
              </a:tr>
              <a:tr h="272286">
                <a:tc>
                  <a:txBody>
                    <a:bodyPr/>
                    <a:lstStyle/>
                    <a:p>
                      <a:pPr algn="l" fontAlgn="b"/>
                      <a:r>
                        <a:rPr lang="fr-FR" sz="1800" u="none" strike="noStrike">
                          <a:effectLst/>
                        </a:rPr>
                        <a:t>visites médicales</a:t>
                      </a:r>
                      <a:endParaRPr lang="fr-FR" sz="1800" b="0" i="0" u="none" strike="noStrike">
                        <a:solidFill>
                          <a:srgbClr val="000000"/>
                        </a:solidFill>
                        <a:effectLst/>
                        <a:latin typeface="Aptos Narrow" panose="020B0004020202020204" pitchFamily="34" charset="0"/>
                      </a:endParaRPr>
                    </a:p>
                  </a:txBody>
                  <a:tcPr marL="9525" marR="9525" marT="9525" marB="0" anchor="b"/>
                </a:tc>
                <a:tc>
                  <a:txBody>
                    <a:bodyPr/>
                    <a:lstStyle/>
                    <a:p>
                      <a:pPr algn="r" fontAlgn="b"/>
                      <a:r>
                        <a:rPr lang="fr-FR" sz="1800" u="none" strike="noStrike" dirty="0">
                          <a:solidFill>
                            <a:schemeClr val="tx1"/>
                          </a:solidFill>
                          <a:effectLst/>
                          <a:highlight>
                            <a:srgbClr val="F1A983"/>
                          </a:highlight>
                        </a:rPr>
                        <a:t>59</a:t>
                      </a:r>
                      <a:endParaRPr lang="fr-FR" sz="1800" b="0" i="0" u="none" strike="noStrike" dirty="0">
                        <a:solidFill>
                          <a:schemeClr val="tx1"/>
                        </a:solidFill>
                        <a:effectLst/>
                        <a:highlight>
                          <a:srgbClr val="F1A983"/>
                        </a:highlight>
                        <a:latin typeface="Aptos Narrow" panose="020B0004020202020204" pitchFamily="34" charset="0"/>
                      </a:endParaRPr>
                    </a:p>
                  </a:txBody>
                  <a:tcPr marL="9525" marR="9525" marT="9525" marB="0" anchor="b"/>
                </a:tc>
                <a:extLst>
                  <a:ext uri="{0D108BD9-81ED-4DB2-BD59-A6C34878D82A}">
                    <a16:rowId xmlns:a16="http://schemas.microsoft.com/office/drawing/2014/main" val="3911993904"/>
                  </a:ext>
                </a:extLst>
              </a:tr>
              <a:tr h="272286">
                <a:tc>
                  <a:txBody>
                    <a:bodyPr/>
                    <a:lstStyle/>
                    <a:p>
                      <a:pPr algn="l" fontAlgn="b"/>
                      <a:r>
                        <a:rPr lang="fr-FR" sz="1800" u="none" strike="noStrike">
                          <a:effectLst/>
                        </a:rPr>
                        <a:t>avancement échelon, grade, promotion interne</a:t>
                      </a:r>
                      <a:endParaRPr lang="fr-FR" sz="1800" b="0" i="0" u="none" strike="noStrike">
                        <a:solidFill>
                          <a:srgbClr val="000000"/>
                        </a:solidFill>
                        <a:effectLst/>
                        <a:latin typeface="Aptos Narrow" panose="020B0004020202020204" pitchFamily="34" charset="0"/>
                      </a:endParaRPr>
                    </a:p>
                  </a:txBody>
                  <a:tcPr marL="9525" marR="9525" marT="9525" marB="0" anchor="b"/>
                </a:tc>
                <a:tc>
                  <a:txBody>
                    <a:bodyPr/>
                    <a:lstStyle/>
                    <a:p>
                      <a:pPr algn="r" fontAlgn="b"/>
                      <a:r>
                        <a:rPr lang="fr-FR" sz="1800" u="none" strike="noStrike" dirty="0">
                          <a:solidFill>
                            <a:schemeClr val="tx1"/>
                          </a:solidFill>
                          <a:effectLst/>
                          <a:highlight>
                            <a:srgbClr val="FFC000"/>
                          </a:highlight>
                        </a:rPr>
                        <a:t>49</a:t>
                      </a:r>
                      <a:endParaRPr lang="fr-FR" sz="1800" b="0" i="0" u="none" strike="noStrike" dirty="0">
                        <a:solidFill>
                          <a:schemeClr val="tx1"/>
                        </a:solidFill>
                        <a:effectLst/>
                        <a:highlight>
                          <a:srgbClr val="FFC000"/>
                        </a:highlight>
                        <a:latin typeface="Aptos Narrow" panose="020B0004020202020204" pitchFamily="34" charset="0"/>
                      </a:endParaRPr>
                    </a:p>
                  </a:txBody>
                  <a:tcPr marL="9525" marR="9525" marT="9525" marB="0" anchor="b"/>
                </a:tc>
                <a:extLst>
                  <a:ext uri="{0D108BD9-81ED-4DB2-BD59-A6C34878D82A}">
                    <a16:rowId xmlns:a16="http://schemas.microsoft.com/office/drawing/2014/main" val="1928016696"/>
                  </a:ext>
                </a:extLst>
              </a:tr>
              <a:tr h="272286">
                <a:tc>
                  <a:txBody>
                    <a:bodyPr/>
                    <a:lstStyle/>
                    <a:p>
                      <a:pPr algn="l" fontAlgn="b"/>
                      <a:r>
                        <a:rPr lang="fr-FR" sz="1800" u="none" strike="noStrike">
                          <a:effectLst/>
                        </a:rPr>
                        <a:t>CST</a:t>
                      </a:r>
                      <a:endParaRPr lang="fr-FR" sz="1800" b="0" i="0" u="none" strike="noStrike">
                        <a:solidFill>
                          <a:srgbClr val="000000"/>
                        </a:solidFill>
                        <a:effectLst/>
                        <a:latin typeface="Aptos Narrow" panose="020B0004020202020204" pitchFamily="34" charset="0"/>
                      </a:endParaRPr>
                    </a:p>
                  </a:txBody>
                  <a:tcPr marL="9525" marR="9525" marT="9525" marB="0" anchor="b"/>
                </a:tc>
                <a:tc>
                  <a:txBody>
                    <a:bodyPr/>
                    <a:lstStyle/>
                    <a:p>
                      <a:pPr algn="r" fontAlgn="b"/>
                      <a:r>
                        <a:rPr lang="fr-FR" sz="1800" u="none" strike="noStrike" dirty="0">
                          <a:solidFill>
                            <a:schemeClr val="tx1"/>
                          </a:solidFill>
                          <a:effectLst/>
                          <a:highlight>
                            <a:srgbClr val="FFC000"/>
                          </a:highlight>
                        </a:rPr>
                        <a:t>46</a:t>
                      </a:r>
                      <a:endParaRPr lang="fr-FR" sz="1800" b="0" i="0" u="none" strike="noStrike" dirty="0">
                        <a:solidFill>
                          <a:schemeClr val="tx1"/>
                        </a:solidFill>
                        <a:effectLst/>
                        <a:highlight>
                          <a:srgbClr val="FFC000"/>
                        </a:highlight>
                        <a:latin typeface="Aptos Narrow" panose="020B0004020202020204" pitchFamily="34" charset="0"/>
                      </a:endParaRPr>
                    </a:p>
                  </a:txBody>
                  <a:tcPr marL="9525" marR="9525" marT="9525" marB="0" anchor="b"/>
                </a:tc>
                <a:extLst>
                  <a:ext uri="{0D108BD9-81ED-4DB2-BD59-A6C34878D82A}">
                    <a16:rowId xmlns:a16="http://schemas.microsoft.com/office/drawing/2014/main" val="4012650998"/>
                  </a:ext>
                </a:extLst>
              </a:tr>
              <a:tr h="272286">
                <a:tc>
                  <a:txBody>
                    <a:bodyPr/>
                    <a:lstStyle/>
                    <a:p>
                      <a:pPr algn="l" fontAlgn="b"/>
                      <a:r>
                        <a:rPr lang="fr-FR" sz="1800" u="none" strike="noStrike" dirty="0">
                          <a:effectLst/>
                        </a:rPr>
                        <a:t>dossier individuel</a:t>
                      </a:r>
                      <a:endParaRPr lang="fr-FR" sz="1800" b="0" i="0" u="none" strike="noStrike" dirty="0">
                        <a:solidFill>
                          <a:srgbClr val="000000"/>
                        </a:solidFill>
                        <a:effectLst/>
                        <a:latin typeface="Aptos Narrow" panose="020B0004020202020204" pitchFamily="34" charset="0"/>
                      </a:endParaRPr>
                    </a:p>
                  </a:txBody>
                  <a:tcPr marL="9525" marR="9525" marT="9525" marB="0" anchor="b"/>
                </a:tc>
                <a:tc>
                  <a:txBody>
                    <a:bodyPr/>
                    <a:lstStyle/>
                    <a:p>
                      <a:pPr algn="r" fontAlgn="b"/>
                      <a:r>
                        <a:rPr lang="fr-FR" sz="1800" u="none" strike="noStrike" dirty="0">
                          <a:solidFill>
                            <a:schemeClr val="tx1"/>
                          </a:solidFill>
                          <a:effectLst/>
                          <a:highlight>
                            <a:srgbClr val="FFC000"/>
                          </a:highlight>
                        </a:rPr>
                        <a:t>42</a:t>
                      </a:r>
                      <a:endParaRPr lang="fr-FR" sz="1800" b="0" i="0" u="none" strike="noStrike" dirty="0">
                        <a:solidFill>
                          <a:schemeClr val="tx1"/>
                        </a:solidFill>
                        <a:effectLst/>
                        <a:highlight>
                          <a:srgbClr val="FFC000"/>
                        </a:highlight>
                        <a:latin typeface="Aptos Narrow" panose="020B0004020202020204" pitchFamily="34" charset="0"/>
                      </a:endParaRPr>
                    </a:p>
                  </a:txBody>
                  <a:tcPr marL="9525" marR="9525" marT="9525" marB="0" anchor="b"/>
                </a:tc>
                <a:extLst>
                  <a:ext uri="{0D108BD9-81ED-4DB2-BD59-A6C34878D82A}">
                    <a16:rowId xmlns:a16="http://schemas.microsoft.com/office/drawing/2014/main" val="2270863095"/>
                  </a:ext>
                </a:extLst>
              </a:tr>
              <a:tr h="272286">
                <a:tc>
                  <a:txBody>
                    <a:bodyPr/>
                    <a:lstStyle/>
                    <a:p>
                      <a:pPr algn="l" fontAlgn="b"/>
                      <a:r>
                        <a:rPr lang="fr-FR" sz="1800" u="none" strike="noStrike">
                          <a:effectLst/>
                        </a:rPr>
                        <a:t>temps de travail</a:t>
                      </a:r>
                      <a:endParaRPr lang="fr-FR" sz="1800" b="0" i="0" u="none" strike="noStrike">
                        <a:solidFill>
                          <a:srgbClr val="000000"/>
                        </a:solidFill>
                        <a:effectLst/>
                        <a:latin typeface="Aptos Narrow" panose="020B0004020202020204" pitchFamily="34" charset="0"/>
                      </a:endParaRPr>
                    </a:p>
                  </a:txBody>
                  <a:tcPr marL="9525" marR="9525" marT="9525" marB="0" anchor="b"/>
                </a:tc>
                <a:tc>
                  <a:txBody>
                    <a:bodyPr/>
                    <a:lstStyle/>
                    <a:p>
                      <a:pPr algn="r" fontAlgn="b"/>
                      <a:r>
                        <a:rPr lang="fr-FR" sz="1800" u="none" strike="noStrike" dirty="0">
                          <a:solidFill>
                            <a:schemeClr val="tx1"/>
                          </a:solidFill>
                          <a:effectLst/>
                          <a:highlight>
                            <a:srgbClr val="FFC000"/>
                          </a:highlight>
                        </a:rPr>
                        <a:t>39</a:t>
                      </a:r>
                      <a:endParaRPr lang="fr-FR" sz="1800" b="0" i="0" u="none" strike="noStrike" dirty="0">
                        <a:solidFill>
                          <a:schemeClr val="tx1"/>
                        </a:solidFill>
                        <a:effectLst/>
                        <a:highlight>
                          <a:srgbClr val="FFC000"/>
                        </a:highlight>
                        <a:latin typeface="Aptos Narrow" panose="020B0004020202020204" pitchFamily="34" charset="0"/>
                      </a:endParaRPr>
                    </a:p>
                  </a:txBody>
                  <a:tcPr marL="9525" marR="9525" marT="9525" marB="0" anchor="b"/>
                </a:tc>
                <a:extLst>
                  <a:ext uri="{0D108BD9-81ED-4DB2-BD59-A6C34878D82A}">
                    <a16:rowId xmlns:a16="http://schemas.microsoft.com/office/drawing/2014/main" val="1845440648"/>
                  </a:ext>
                </a:extLst>
              </a:tr>
              <a:tr h="272286">
                <a:tc>
                  <a:txBody>
                    <a:bodyPr/>
                    <a:lstStyle/>
                    <a:p>
                      <a:pPr algn="l" fontAlgn="b"/>
                      <a:r>
                        <a:rPr lang="fr-FR" sz="1800" u="none" strike="noStrike">
                          <a:effectLst/>
                        </a:rPr>
                        <a:t>RSU</a:t>
                      </a:r>
                      <a:endParaRPr lang="fr-FR" sz="1800" b="0" i="0" u="none" strike="noStrike">
                        <a:solidFill>
                          <a:srgbClr val="000000"/>
                        </a:solidFill>
                        <a:effectLst/>
                        <a:latin typeface="Aptos Narrow" panose="020B0004020202020204" pitchFamily="34" charset="0"/>
                      </a:endParaRPr>
                    </a:p>
                  </a:txBody>
                  <a:tcPr marL="9525" marR="9525" marT="9525" marB="0" anchor="b"/>
                </a:tc>
                <a:tc>
                  <a:txBody>
                    <a:bodyPr/>
                    <a:lstStyle/>
                    <a:p>
                      <a:pPr algn="r" fontAlgn="b"/>
                      <a:r>
                        <a:rPr lang="fr-FR" sz="1800" u="none" strike="noStrike" dirty="0">
                          <a:solidFill>
                            <a:schemeClr val="tx1"/>
                          </a:solidFill>
                          <a:effectLst/>
                          <a:highlight>
                            <a:srgbClr val="FFC000"/>
                          </a:highlight>
                        </a:rPr>
                        <a:t>39</a:t>
                      </a:r>
                      <a:endParaRPr lang="fr-FR" sz="1800" b="0" i="0" u="none" strike="noStrike" dirty="0">
                        <a:solidFill>
                          <a:schemeClr val="tx1"/>
                        </a:solidFill>
                        <a:effectLst/>
                        <a:highlight>
                          <a:srgbClr val="FFC000"/>
                        </a:highlight>
                        <a:latin typeface="Aptos Narrow" panose="020B0004020202020204" pitchFamily="34" charset="0"/>
                      </a:endParaRPr>
                    </a:p>
                  </a:txBody>
                  <a:tcPr marL="9525" marR="9525" marT="9525" marB="0" anchor="b"/>
                </a:tc>
                <a:extLst>
                  <a:ext uri="{0D108BD9-81ED-4DB2-BD59-A6C34878D82A}">
                    <a16:rowId xmlns:a16="http://schemas.microsoft.com/office/drawing/2014/main" val="3429001617"/>
                  </a:ext>
                </a:extLst>
              </a:tr>
              <a:tr h="272286">
                <a:tc>
                  <a:txBody>
                    <a:bodyPr/>
                    <a:lstStyle/>
                    <a:p>
                      <a:pPr algn="l" fontAlgn="b"/>
                      <a:r>
                        <a:rPr lang="fr-FR" sz="1800" u="none" strike="noStrike">
                          <a:effectLst/>
                        </a:rPr>
                        <a:t>PSC - adhésion</a:t>
                      </a:r>
                      <a:endParaRPr lang="fr-FR" sz="1800" b="0" i="0" u="none" strike="noStrike">
                        <a:solidFill>
                          <a:srgbClr val="000000"/>
                        </a:solidFill>
                        <a:effectLst/>
                        <a:latin typeface="Aptos Narrow" panose="020B0004020202020204" pitchFamily="34" charset="0"/>
                      </a:endParaRPr>
                    </a:p>
                  </a:txBody>
                  <a:tcPr marL="9525" marR="9525" marT="9525" marB="0" anchor="b"/>
                </a:tc>
                <a:tc>
                  <a:txBody>
                    <a:bodyPr/>
                    <a:lstStyle/>
                    <a:p>
                      <a:pPr algn="r" fontAlgn="b"/>
                      <a:r>
                        <a:rPr lang="fr-FR" sz="1800" u="none" strike="noStrike" dirty="0">
                          <a:solidFill>
                            <a:schemeClr val="tx1"/>
                          </a:solidFill>
                          <a:effectLst/>
                          <a:highlight>
                            <a:srgbClr val="FFC000"/>
                          </a:highlight>
                        </a:rPr>
                        <a:t>39</a:t>
                      </a:r>
                      <a:endParaRPr lang="fr-FR" sz="1800" b="0" i="0" u="none" strike="noStrike" dirty="0">
                        <a:solidFill>
                          <a:schemeClr val="tx1"/>
                        </a:solidFill>
                        <a:effectLst/>
                        <a:highlight>
                          <a:srgbClr val="FFC000"/>
                        </a:highlight>
                        <a:latin typeface="Aptos Narrow" panose="020B0004020202020204" pitchFamily="34" charset="0"/>
                      </a:endParaRPr>
                    </a:p>
                  </a:txBody>
                  <a:tcPr marL="9525" marR="9525" marT="9525" marB="0" anchor="b"/>
                </a:tc>
                <a:extLst>
                  <a:ext uri="{0D108BD9-81ED-4DB2-BD59-A6C34878D82A}">
                    <a16:rowId xmlns:a16="http://schemas.microsoft.com/office/drawing/2014/main" val="1302203988"/>
                  </a:ext>
                </a:extLst>
              </a:tr>
              <a:tr h="272286">
                <a:tc>
                  <a:txBody>
                    <a:bodyPr/>
                    <a:lstStyle/>
                    <a:p>
                      <a:pPr algn="l" fontAlgn="b"/>
                      <a:r>
                        <a:rPr lang="fr-FR" sz="1800" u="none" strike="noStrike">
                          <a:effectLst/>
                        </a:rPr>
                        <a:t>prestation DVE</a:t>
                      </a:r>
                      <a:endParaRPr lang="fr-FR" sz="1800" b="0" i="0" u="none" strike="noStrike">
                        <a:solidFill>
                          <a:srgbClr val="000000"/>
                        </a:solidFill>
                        <a:effectLst/>
                        <a:latin typeface="Aptos Narrow" panose="020B0004020202020204" pitchFamily="34" charset="0"/>
                      </a:endParaRPr>
                    </a:p>
                  </a:txBody>
                  <a:tcPr marL="9525" marR="9525" marT="9525" marB="0" anchor="b"/>
                </a:tc>
                <a:tc>
                  <a:txBody>
                    <a:bodyPr/>
                    <a:lstStyle/>
                    <a:p>
                      <a:pPr algn="r" fontAlgn="b"/>
                      <a:r>
                        <a:rPr lang="fr-FR" sz="1800" u="none" strike="noStrike">
                          <a:solidFill>
                            <a:schemeClr val="tx1"/>
                          </a:solidFill>
                          <a:effectLst/>
                          <a:highlight>
                            <a:srgbClr val="FFC000"/>
                          </a:highlight>
                        </a:rPr>
                        <a:t>38</a:t>
                      </a:r>
                      <a:endParaRPr lang="fr-FR" sz="1800" b="0" i="0" u="none" strike="noStrike">
                        <a:solidFill>
                          <a:schemeClr val="tx1"/>
                        </a:solidFill>
                        <a:effectLst/>
                        <a:highlight>
                          <a:srgbClr val="FFC000"/>
                        </a:highlight>
                        <a:latin typeface="Aptos Narrow" panose="020B0004020202020204" pitchFamily="34" charset="0"/>
                      </a:endParaRPr>
                    </a:p>
                  </a:txBody>
                  <a:tcPr marL="9525" marR="9525" marT="9525" marB="0" anchor="b"/>
                </a:tc>
                <a:extLst>
                  <a:ext uri="{0D108BD9-81ED-4DB2-BD59-A6C34878D82A}">
                    <a16:rowId xmlns:a16="http://schemas.microsoft.com/office/drawing/2014/main" val="3107876566"/>
                  </a:ext>
                </a:extLst>
              </a:tr>
              <a:tr h="272286">
                <a:tc>
                  <a:txBody>
                    <a:bodyPr/>
                    <a:lstStyle/>
                    <a:p>
                      <a:pPr algn="l" fontAlgn="b"/>
                      <a:r>
                        <a:rPr lang="fr-FR" sz="1800" u="none" strike="noStrike">
                          <a:effectLst/>
                        </a:rPr>
                        <a:t>assurance statutaire CNP</a:t>
                      </a:r>
                      <a:endParaRPr lang="fr-FR" sz="1800" b="0" i="0" u="none" strike="noStrike">
                        <a:solidFill>
                          <a:srgbClr val="000000"/>
                        </a:solidFill>
                        <a:effectLst/>
                        <a:latin typeface="Aptos Narrow" panose="020B0004020202020204" pitchFamily="34" charset="0"/>
                      </a:endParaRPr>
                    </a:p>
                  </a:txBody>
                  <a:tcPr marL="9525" marR="9525" marT="9525" marB="0" anchor="b"/>
                </a:tc>
                <a:tc>
                  <a:txBody>
                    <a:bodyPr/>
                    <a:lstStyle/>
                    <a:p>
                      <a:pPr algn="r" fontAlgn="b"/>
                      <a:r>
                        <a:rPr lang="fr-FR" sz="1800" u="none" strike="noStrike" dirty="0">
                          <a:solidFill>
                            <a:schemeClr val="tx1"/>
                          </a:solidFill>
                          <a:effectLst/>
                          <a:highlight>
                            <a:srgbClr val="FFC000"/>
                          </a:highlight>
                        </a:rPr>
                        <a:t>37</a:t>
                      </a:r>
                      <a:endParaRPr lang="fr-FR" sz="1800" b="0" i="0" u="none" strike="noStrike" dirty="0">
                        <a:solidFill>
                          <a:schemeClr val="tx1"/>
                        </a:solidFill>
                        <a:effectLst/>
                        <a:highlight>
                          <a:srgbClr val="FFC000"/>
                        </a:highlight>
                        <a:latin typeface="Aptos Narrow" panose="020B0004020202020204" pitchFamily="34" charset="0"/>
                      </a:endParaRPr>
                    </a:p>
                  </a:txBody>
                  <a:tcPr marL="9525" marR="9525" marT="9525" marB="0" anchor="b"/>
                </a:tc>
                <a:extLst>
                  <a:ext uri="{0D108BD9-81ED-4DB2-BD59-A6C34878D82A}">
                    <a16:rowId xmlns:a16="http://schemas.microsoft.com/office/drawing/2014/main" val="3155712065"/>
                  </a:ext>
                </a:extLst>
              </a:tr>
              <a:tr h="272286">
                <a:tc>
                  <a:txBody>
                    <a:bodyPr/>
                    <a:lstStyle/>
                    <a:p>
                      <a:pPr algn="l" fontAlgn="b"/>
                      <a:r>
                        <a:rPr lang="fr-FR" sz="1800" u="none" strike="noStrike">
                          <a:effectLst/>
                        </a:rPr>
                        <a:t>document unique</a:t>
                      </a:r>
                      <a:endParaRPr lang="fr-FR" sz="1800" b="0" i="0" u="none" strike="noStrike">
                        <a:solidFill>
                          <a:srgbClr val="000000"/>
                        </a:solidFill>
                        <a:effectLst/>
                        <a:latin typeface="Aptos Narrow" panose="020B0004020202020204" pitchFamily="34" charset="0"/>
                      </a:endParaRPr>
                    </a:p>
                  </a:txBody>
                  <a:tcPr marL="9525" marR="9525" marT="9525" marB="0" anchor="b"/>
                </a:tc>
                <a:tc>
                  <a:txBody>
                    <a:bodyPr/>
                    <a:lstStyle/>
                    <a:p>
                      <a:pPr algn="r" fontAlgn="b"/>
                      <a:r>
                        <a:rPr lang="fr-FR" sz="1800" u="none" strike="noStrike" dirty="0">
                          <a:solidFill>
                            <a:schemeClr val="tx1"/>
                          </a:solidFill>
                          <a:effectLst/>
                          <a:highlight>
                            <a:srgbClr val="FFC000"/>
                          </a:highlight>
                        </a:rPr>
                        <a:t>36</a:t>
                      </a:r>
                      <a:endParaRPr lang="fr-FR" sz="1800" b="0" i="0" u="none" strike="noStrike" dirty="0">
                        <a:solidFill>
                          <a:schemeClr val="tx1"/>
                        </a:solidFill>
                        <a:effectLst/>
                        <a:highlight>
                          <a:srgbClr val="FFC000"/>
                        </a:highlight>
                        <a:latin typeface="Aptos Narrow" panose="020B0004020202020204" pitchFamily="34" charset="0"/>
                      </a:endParaRPr>
                    </a:p>
                  </a:txBody>
                  <a:tcPr marL="9525" marR="9525" marT="9525" marB="0" anchor="b"/>
                </a:tc>
                <a:extLst>
                  <a:ext uri="{0D108BD9-81ED-4DB2-BD59-A6C34878D82A}">
                    <a16:rowId xmlns:a16="http://schemas.microsoft.com/office/drawing/2014/main" val="3761884800"/>
                  </a:ext>
                </a:extLst>
              </a:tr>
              <a:tr h="272286">
                <a:tc>
                  <a:txBody>
                    <a:bodyPr/>
                    <a:lstStyle/>
                    <a:p>
                      <a:pPr algn="l" fontAlgn="b"/>
                      <a:r>
                        <a:rPr lang="fr-FR" sz="1800" u="none" strike="noStrike">
                          <a:effectLst/>
                        </a:rPr>
                        <a:t>LDG</a:t>
                      </a:r>
                      <a:endParaRPr lang="fr-FR" sz="1800" b="0" i="0" u="none" strike="noStrike">
                        <a:solidFill>
                          <a:srgbClr val="000000"/>
                        </a:solidFill>
                        <a:effectLst/>
                        <a:latin typeface="Aptos Narrow" panose="020B0004020202020204" pitchFamily="34" charset="0"/>
                      </a:endParaRPr>
                    </a:p>
                  </a:txBody>
                  <a:tcPr marL="9525" marR="9525" marT="9525" marB="0" anchor="b"/>
                </a:tc>
                <a:tc>
                  <a:txBody>
                    <a:bodyPr/>
                    <a:lstStyle/>
                    <a:p>
                      <a:pPr algn="r" fontAlgn="b"/>
                      <a:r>
                        <a:rPr lang="fr-FR" sz="1800" u="none" strike="noStrike" dirty="0">
                          <a:solidFill>
                            <a:schemeClr val="tx1"/>
                          </a:solidFill>
                          <a:effectLst/>
                          <a:highlight>
                            <a:srgbClr val="FFC000"/>
                          </a:highlight>
                        </a:rPr>
                        <a:t>35</a:t>
                      </a:r>
                      <a:endParaRPr lang="fr-FR" sz="1800" b="0" i="0" u="none" strike="noStrike" dirty="0">
                        <a:solidFill>
                          <a:schemeClr val="tx1"/>
                        </a:solidFill>
                        <a:effectLst/>
                        <a:highlight>
                          <a:srgbClr val="FFC000"/>
                        </a:highlight>
                        <a:latin typeface="Aptos Narrow" panose="020B0004020202020204" pitchFamily="34" charset="0"/>
                      </a:endParaRPr>
                    </a:p>
                  </a:txBody>
                  <a:tcPr marL="9525" marR="9525" marT="9525" marB="0" anchor="b"/>
                </a:tc>
                <a:extLst>
                  <a:ext uri="{0D108BD9-81ED-4DB2-BD59-A6C34878D82A}">
                    <a16:rowId xmlns:a16="http://schemas.microsoft.com/office/drawing/2014/main" val="2752924761"/>
                  </a:ext>
                </a:extLst>
              </a:tr>
              <a:tr h="220353">
                <a:tc>
                  <a:txBody>
                    <a:bodyPr/>
                    <a:lstStyle/>
                    <a:p>
                      <a:pPr algn="l" fontAlgn="b"/>
                      <a:r>
                        <a:rPr lang="fr-FR" sz="1800" u="none" strike="noStrike" dirty="0">
                          <a:effectLst/>
                        </a:rPr>
                        <a:t>aide au recrutement</a:t>
                      </a:r>
                      <a:endParaRPr lang="fr-FR" sz="1800" b="0" i="0" u="none" strike="noStrike" dirty="0">
                        <a:solidFill>
                          <a:srgbClr val="000000"/>
                        </a:solidFill>
                        <a:effectLst/>
                        <a:latin typeface="Aptos Narrow" panose="020B0004020202020204" pitchFamily="34" charset="0"/>
                      </a:endParaRPr>
                    </a:p>
                  </a:txBody>
                  <a:tcPr marL="9525" marR="9525" marT="9525" marB="0" anchor="b"/>
                </a:tc>
                <a:tc>
                  <a:txBody>
                    <a:bodyPr/>
                    <a:lstStyle/>
                    <a:p>
                      <a:pPr algn="r" fontAlgn="b"/>
                      <a:r>
                        <a:rPr lang="fr-FR" sz="1800" u="none" strike="noStrike" dirty="0">
                          <a:solidFill>
                            <a:schemeClr val="tx1"/>
                          </a:solidFill>
                          <a:effectLst/>
                          <a:highlight>
                            <a:srgbClr val="FFC000"/>
                          </a:highlight>
                        </a:rPr>
                        <a:t>34</a:t>
                      </a:r>
                      <a:endParaRPr lang="fr-FR" sz="1800" b="0" i="0" u="none" strike="noStrike" dirty="0">
                        <a:solidFill>
                          <a:schemeClr val="tx1"/>
                        </a:solidFill>
                        <a:effectLst/>
                        <a:highlight>
                          <a:srgbClr val="FFC000"/>
                        </a:highlight>
                        <a:latin typeface="Aptos Narrow" panose="020B0004020202020204" pitchFamily="34" charset="0"/>
                      </a:endParaRPr>
                    </a:p>
                  </a:txBody>
                  <a:tcPr marL="9525" marR="9525" marT="9525" marB="0" anchor="b"/>
                </a:tc>
                <a:extLst>
                  <a:ext uri="{0D108BD9-81ED-4DB2-BD59-A6C34878D82A}">
                    <a16:rowId xmlns:a16="http://schemas.microsoft.com/office/drawing/2014/main" val="3947714377"/>
                  </a:ext>
                </a:extLst>
              </a:tr>
            </a:tbl>
          </a:graphicData>
        </a:graphic>
      </p:graphicFrame>
    </p:spTree>
    <p:extLst>
      <p:ext uri="{BB962C8B-B14F-4D97-AF65-F5344CB8AC3E}">
        <p14:creationId xmlns:p14="http://schemas.microsoft.com/office/powerpoint/2010/main" val="504469849"/>
      </p:ext>
    </p:extLst>
  </p:cSld>
  <p:clrMapOvr>
    <a:masterClrMapping/>
  </p:clrMapOvr>
  <p:transition>
    <p:fad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Image 8" descr="Logo_CDG18_BS.jpg"/>
          <p:cNvPicPr>
            <a:picLocks noChangeAspect="1"/>
          </p:cNvPicPr>
          <p:nvPr/>
        </p:nvPicPr>
        <p:blipFill>
          <a:blip r:embed="rId2"/>
          <a:stretch>
            <a:fillRect/>
          </a:stretch>
        </p:blipFill>
        <p:spPr>
          <a:xfrm>
            <a:off x="152400" y="0"/>
            <a:ext cx="1422426" cy="1443762"/>
          </a:xfrm>
          <a:prstGeom prst="rect">
            <a:avLst/>
          </a:prstGeom>
        </p:spPr>
      </p:pic>
      <p:grpSp>
        <p:nvGrpSpPr>
          <p:cNvPr id="4" name="Groupe 14"/>
          <p:cNvGrpSpPr>
            <a:grpSpLocks/>
          </p:cNvGrpSpPr>
          <p:nvPr/>
        </p:nvGrpSpPr>
        <p:grpSpPr bwMode="auto">
          <a:xfrm>
            <a:off x="1357290" y="285728"/>
            <a:ext cx="7661932" cy="2016596"/>
            <a:chOff x="2521302" y="4447632"/>
            <a:chExt cx="6645275" cy="2324642"/>
          </a:xfrm>
        </p:grpSpPr>
        <p:sp>
          <p:nvSpPr>
            <p:cNvPr id="12" name="Oval 2"/>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3" name="Rectangle 3"/>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4" name="Text Box 4"/>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5" name="Group 6"/>
            <p:cNvGrpSpPr>
              <a:grpSpLocks/>
            </p:cNvGrpSpPr>
            <p:nvPr/>
          </p:nvGrpSpPr>
          <p:grpSpPr bwMode="auto">
            <a:xfrm>
              <a:off x="3957638" y="5091476"/>
              <a:ext cx="171450" cy="1165229"/>
              <a:chOff x="112099728" y="105931681"/>
              <a:chExt cx="170831" cy="1165800"/>
            </a:xfrm>
          </p:grpSpPr>
          <p:sp>
            <p:nvSpPr>
              <p:cNvPr id="20" name="Rectangle 7"/>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1" name="Rectangle 8"/>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2" name="Rectangle 9"/>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6" name="Group 10"/>
            <p:cNvGrpSpPr>
              <a:grpSpLocks/>
            </p:cNvGrpSpPr>
            <p:nvPr/>
          </p:nvGrpSpPr>
          <p:grpSpPr bwMode="auto">
            <a:xfrm>
              <a:off x="8701088" y="4447632"/>
              <a:ext cx="169862" cy="1163632"/>
              <a:chOff x="116843535" y="105289350"/>
              <a:chExt cx="170420" cy="1163658"/>
            </a:xfrm>
          </p:grpSpPr>
          <p:sp>
            <p:nvSpPr>
              <p:cNvPr id="17" name="Rectangle 16"/>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18" name="Rectangle 17"/>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19" name="Rectangle 18"/>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3" name="object 5"/>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p:graphicFrame>
        <p:nvGraphicFramePr>
          <p:cNvPr id="25" name="Diagramme 24"/>
          <p:cNvGraphicFramePr/>
          <p:nvPr>
            <p:extLst>
              <p:ext uri="{D42A27DB-BD31-4B8C-83A1-F6EECF244321}">
                <p14:modId xmlns:p14="http://schemas.microsoft.com/office/powerpoint/2010/main" val="2106680134"/>
              </p:ext>
            </p:extLst>
          </p:nvPr>
        </p:nvGraphicFramePr>
        <p:xfrm>
          <a:off x="685800" y="2286000"/>
          <a:ext cx="71628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504259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a:extLst>
              <a:ext uri="{FF2B5EF4-FFF2-40B4-BE49-F238E27FC236}">
                <a16:creationId xmlns:a16="http://schemas.microsoft.com/office/drawing/2014/main" id="{8F28F731-1CC1-5794-CE19-12C85F7F86F2}"/>
              </a:ext>
            </a:extLst>
          </p:cNvPr>
          <p:cNvSpPr>
            <a:spLocks noGrp="1"/>
          </p:cNvSpPr>
          <p:nvPr>
            <p:ph idx="1"/>
          </p:nvPr>
        </p:nvSpPr>
        <p:spPr>
          <a:xfrm>
            <a:off x="0" y="1825625"/>
            <a:ext cx="9144000" cy="4351338"/>
          </a:xfrm>
        </p:spPr>
        <p:txBody>
          <a:bodyPr>
            <a:normAutofit fontScale="92500" lnSpcReduction="10000"/>
          </a:bodyPr>
          <a:lstStyle/>
          <a:p>
            <a:pPr marL="0" indent="0">
              <a:buNone/>
            </a:pPr>
            <a:r>
              <a:rPr lang="fr-FR" sz="2400" b="1" dirty="0">
                <a:solidFill>
                  <a:schemeClr val="accent6">
                    <a:lumMod val="60000"/>
                    <a:lumOff val="40000"/>
                  </a:schemeClr>
                </a:solidFill>
              </a:rPr>
              <a:t>1- </a:t>
            </a:r>
            <a:r>
              <a:rPr lang="fr-FR" sz="2400" b="1" dirty="0">
                <a:solidFill>
                  <a:srgbClr val="92D050"/>
                </a:solidFill>
              </a:rPr>
              <a:t> Webinaire réforme retraite : présentation de la réforme</a:t>
            </a:r>
          </a:p>
          <a:p>
            <a:pPr marL="0" indent="0">
              <a:buNone/>
            </a:pPr>
            <a:r>
              <a:rPr lang="fr-FR" sz="2400" b="1" dirty="0"/>
              <a:t>		Date de fin des inscriptions le 17 mai</a:t>
            </a:r>
          </a:p>
          <a:p>
            <a:pPr algn="ctr"/>
            <a:r>
              <a:rPr lang="fr-FR" sz="3000" b="1" dirty="0">
                <a:solidFill>
                  <a:srgbClr val="92D050"/>
                </a:solidFill>
              </a:rPr>
              <a:t>Jeudi 23 mai de 14h</a:t>
            </a:r>
            <a:r>
              <a:rPr lang="fr-FR" sz="3000" b="1" dirty="0">
                <a:solidFill>
                  <a:schemeClr val="tx1">
                    <a:lumMod val="95000"/>
                    <a:lumOff val="5000"/>
                  </a:schemeClr>
                </a:solidFill>
              </a:rPr>
              <a:t> à 16h </a:t>
            </a:r>
          </a:p>
          <a:p>
            <a:pPr algn="ctr"/>
            <a:r>
              <a:rPr lang="fr-FR" sz="3000" b="1" dirty="0">
                <a:solidFill>
                  <a:srgbClr val="92D050"/>
                </a:solidFill>
              </a:rPr>
              <a:t>Jeudi 30 mai de 9h </a:t>
            </a:r>
            <a:r>
              <a:rPr lang="fr-FR" sz="3000" b="1" dirty="0">
                <a:solidFill>
                  <a:schemeClr val="tx1">
                    <a:lumMod val="95000"/>
                    <a:lumOff val="5000"/>
                  </a:schemeClr>
                </a:solidFill>
              </a:rPr>
              <a:t>à 11h </a:t>
            </a:r>
            <a:endParaRPr lang="fr-FR" sz="3000" b="1" dirty="0">
              <a:solidFill>
                <a:srgbClr val="00B0F0"/>
              </a:solidFill>
            </a:endParaRPr>
          </a:p>
          <a:p>
            <a:pPr marL="685800" lvl="2" indent="0">
              <a:buNone/>
            </a:pPr>
            <a:endParaRPr lang="fr-FR" dirty="0"/>
          </a:p>
          <a:p>
            <a:pPr marL="685800" lvl="2" indent="0">
              <a:buNone/>
            </a:pPr>
            <a:r>
              <a:rPr lang="fr-FR" sz="2400" b="1" dirty="0">
                <a:solidFill>
                  <a:srgbClr val="00B0F0"/>
                </a:solidFill>
              </a:rPr>
              <a:t>2- Retraite pour invalidité : vigilance sur le remplissage du formulaire AF3</a:t>
            </a:r>
          </a:p>
          <a:p>
            <a:pPr marL="685800" lvl="2" indent="0">
              <a:buNone/>
            </a:pPr>
            <a:r>
              <a:rPr lang="fr-FR" sz="2400" dirty="0"/>
              <a:t> - remplir tous les carrés blancs sur les 3 premières pages</a:t>
            </a:r>
          </a:p>
          <a:p>
            <a:pPr lvl="2">
              <a:buFontTx/>
              <a:buChar char="-"/>
            </a:pPr>
            <a:r>
              <a:rPr lang="fr-FR" sz="2400" dirty="0"/>
              <a:t>Imprimer au format A3 pour une meilleure lisibilité</a:t>
            </a:r>
          </a:p>
          <a:p>
            <a:pPr lvl="2">
              <a:buFontTx/>
              <a:buChar char="-"/>
            </a:pPr>
            <a:endParaRPr lang="fr-FR" sz="2400" dirty="0"/>
          </a:p>
          <a:p>
            <a:pPr marL="0" indent="0">
              <a:buNone/>
            </a:pPr>
            <a:r>
              <a:rPr lang="fr-FR" sz="2400" b="1" dirty="0">
                <a:solidFill>
                  <a:srgbClr val="CC99FF"/>
                </a:solidFill>
              </a:rPr>
              <a:t>		3- Avancement échelon 1</a:t>
            </a:r>
            <a:r>
              <a:rPr lang="fr-FR" sz="2400" b="1" baseline="30000" dirty="0">
                <a:solidFill>
                  <a:srgbClr val="CC99FF"/>
                </a:solidFill>
              </a:rPr>
              <a:t>er</a:t>
            </a:r>
            <a:r>
              <a:rPr lang="fr-FR" sz="2400" b="1" dirty="0">
                <a:solidFill>
                  <a:srgbClr val="CC99FF"/>
                </a:solidFill>
              </a:rPr>
              <a:t> semestre</a:t>
            </a:r>
          </a:p>
          <a:p>
            <a:pPr marL="0" indent="0">
              <a:buNone/>
            </a:pPr>
            <a:r>
              <a:rPr lang="fr-FR" sz="2400" dirty="0"/>
              <a:t>		Rappel : ils sont à générer sur AGIRHE</a:t>
            </a:r>
          </a:p>
          <a:p>
            <a:pPr lvl="2">
              <a:buFontTx/>
              <a:buChar char="-"/>
            </a:pPr>
            <a:endParaRPr lang="fr-FR" sz="2400" dirty="0"/>
          </a:p>
          <a:p>
            <a:pPr marL="685800" lvl="2" indent="0">
              <a:buNone/>
            </a:pPr>
            <a:endParaRPr lang="fr-FR" sz="2400" b="1" dirty="0"/>
          </a:p>
          <a:p>
            <a:pPr lvl="2"/>
            <a:endParaRPr lang="fr-FR" sz="2400" b="1" dirty="0">
              <a:solidFill>
                <a:srgbClr val="92D050"/>
              </a:solidFill>
            </a:endParaRPr>
          </a:p>
        </p:txBody>
      </p:sp>
      <p:pic>
        <p:nvPicPr>
          <p:cNvPr id="11" name="Image 10" descr="Logo_CDG18_BS.jpg"/>
          <p:cNvPicPr>
            <a:picLocks noChangeAspect="1"/>
          </p:cNvPicPr>
          <p:nvPr/>
        </p:nvPicPr>
        <p:blipFill>
          <a:blip r:embed="rId3"/>
          <a:stretch>
            <a:fillRect/>
          </a:stretch>
        </p:blipFill>
        <p:spPr>
          <a:xfrm>
            <a:off x="0" y="0"/>
            <a:ext cx="1422426" cy="1443762"/>
          </a:xfrm>
          <a:prstGeom prst="rect">
            <a:avLst/>
          </a:prstGeom>
        </p:spPr>
      </p:pic>
      <p:grpSp>
        <p:nvGrpSpPr>
          <p:cNvPr id="6" name="Groupe 14"/>
          <p:cNvGrpSpPr>
            <a:grpSpLocks/>
          </p:cNvGrpSpPr>
          <p:nvPr/>
        </p:nvGrpSpPr>
        <p:grpSpPr bwMode="auto">
          <a:xfrm>
            <a:off x="1482068" y="152400"/>
            <a:ext cx="7661932" cy="1314472"/>
            <a:chOff x="2521302" y="4447632"/>
            <a:chExt cx="6645275" cy="2324642"/>
          </a:xfrm>
        </p:grpSpPr>
        <p:sp>
          <p:nvSpPr>
            <p:cNvPr id="14" name="Oval 2"/>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5" name="Rectangle 3"/>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6" name="Text Box 4"/>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7" name="Group 6"/>
            <p:cNvGrpSpPr>
              <a:grpSpLocks/>
            </p:cNvGrpSpPr>
            <p:nvPr/>
          </p:nvGrpSpPr>
          <p:grpSpPr bwMode="auto">
            <a:xfrm>
              <a:off x="3957638" y="5091476"/>
              <a:ext cx="171450" cy="1165229"/>
              <a:chOff x="112099728" y="105931681"/>
              <a:chExt cx="170831" cy="1165800"/>
            </a:xfrm>
          </p:grpSpPr>
          <p:sp>
            <p:nvSpPr>
              <p:cNvPr id="22" name="Rectangle 7"/>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3" name="Rectangle 8"/>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4" name="Rectangle 9"/>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8" name="Group 10"/>
            <p:cNvGrpSpPr>
              <a:grpSpLocks/>
            </p:cNvGrpSpPr>
            <p:nvPr/>
          </p:nvGrpSpPr>
          <p:grpSpPr bwMode="auto">
            <a:xfrm>
              <a:off x="8701088" y="4447632"/>
              <a:ext cx="169862" cy="1163632"/>
              <a:chOff x="116843535" y="105289350"/>
              <a:chExt cx="170420" cy="1163658"/>
            </a:xfrm>
          </p:grpSpPr>
          <p:sp>
            <p:nvSpPr>
              <p:cNvPr id="19" name="Rectangle 18"/>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0" name="Rectangle 19"/>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1" name="Rectangle 20"/>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5" name="object 5"/>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mc:AlternateContent xmlns:mc="http://schemas.openxmlformats.org/markup-compatibility/2006" xmlns:p14="http://schemas.microsoft.com/office/powerpoint/2010/main">
        <mc:Choice Requires="p14">
          <p:contentPart p14:bwMode="auto" r:id="rId4">
            <p14:nvContentPartPr>
              <p14:cNvPr id="3" name="Encre 2">
                <a:extLst>
                  <a:ext uri="{FF2B5EF4-FFF2-40B4-BE49-F238E27FC236}">
                    <a16:creationId xmlns:a16="http://schemas.microsoft.com/office/drawing/2014/main" id="{0DC0B786-4D52-4496-DA73-1813D7489ECD}"/>
                  </a:ext>
                </a:extLst>
              </p14:cNvPr>
              <p14:cNvContentPartPr/>
              <p14:nvPr/>
            </p14:nvContentPartPr>
            <p14:xfrm>
              <a:off x="9193664" y="6505873"/>
              <a:ext cx="336960" cy="75240"/>
            </p14:xfrm>
          </p:contentPart>
        </mc:Choice>
        <mc:Fallback xmlns="">
          <p:pic>
            <p:nvPicPr>
              <p:cNvPr id="3" name="Encre 2">
                <a:extLst>
                  <a:ext uri="{FF2B5EF4-FFF2-40B4-BE49-F238E27FC236}">
                    <a16:creationId xmlns:a16="http://schemas.microsoft.com/office/drawing/2014/main" id="{0DC0B786-4D52-4496-DA73-1813D7489ECD}"/>
                  </a:ext>
                </a:extLst>
              </p:cNvPr>
              <p:cNvPicPr/>
              <p:nvPr/>
            </p:nvPicPr>
            <p:blipFill>
              <a:blip r:embed="rId6"/>
              <a:stretch>
                <a:fillRect/>
              </a:stretch>
            </p:blipFill>
            <p:spPr>
              <a:xfrm>
                <a:off x="9139664" y="6398233"/>
                <a:ext cx="444600" cy="29088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9" name="Encre 8">
                <a:extLst>
                  <a:ext uri="{FF2B5EF4-FFF2-40B4-BE49-F238E27FC236}">
                    <a16:creationId xmlns:a16="http://schemas.microsoft.com/office/drawing/2014/main" id="{B21AAC4D-2A76-BB21-88A9-7E987949A51D}"/>
                  </a:ext>
                </a:extLst>
              </p14:cNvPr>
              <p14:cNvContentPartPr/>
              <p14:nvPr/>
            </p14:nvContentPartPr>
            <p14:xfrm>
              <a:off x="9282944" y="6609193"/>
              <a:ext cx="195120" cy="75240"/>
            </p14:xfrm>
          </p:contentPart>
        </mc:Choice>
        <mc:Fallback xmlns="">
          <p:pic>
            <p:nvPicPr>
              <p:cNvPr id="9" name="Encre 8">
                <a:extLst>
                  <a:ext uri="{FF2B5EF4-FFF2-40B4-BE49-F238E27FC236}">
                    <a16:creationId xmlns:a16="http://schemas.microsoft.com/office/drawing/2014/main" id="{B21AAC4D-2A76-BB21-88A9-7E987949A51D}"/>
                  </a:ext>
                </a:extLst>
              </p:cNvPr>
              <p:cNvPicPr/>
              <p:nvPr/>
            </p:nvPicPr>
            <p:blipFill>
              <a:blip r:embed="rId8"/>
              <a:stretch>
                <a:fillRect/>
              </a:stretch>
            </p:blipFill>
            <p:spPr>
              <a:xfrm>
                <a:off x="9229304" y="6501193"/>
                <a:ext cx="302760" cy="290880"/>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10" name="Encre 9">
                <a:extLst>
                  <a:ext uri="{FF2B5EF4-FFF2-40B4-BE49-F238E27FC236}">
                    <a16:creationId xmlns:a16="http://schemas.microsoft.com/office/drawing/2014/main" id="{30B17F33-05CF-AEA8-B149-140A8F41D31A}"/>
                  </a:ext>
                </a:extLst>
              </p14:cNvPr>
              <p14:cNvContentPartPr/>
              <p14:nvPr/>
            </p14:nvContentPartPr>
            <p14:xfrm>
              <a:off x="9272864" y="6633970"/>
              <a:ext cx="267120" cy="84960"/>
            </p14:xfrm>
          </p:contentPart>
        </mc:Choice>
        <mc:Fallback xmlns="">
          <p:pic>
            <p:nvPicPr>
              <p:cNvPr id="10" name="Encre 9">
                <a:extLst>
                  <a:ext uri="{FF2B5EF4-FFF2-40B4-BE49-F238E27FC236}">
                    <a16:creationId xmlns:a16="http://schemas.microsoft.com/office/drawing/2014/main" id="{30B17F33-05CF-AEA8-B149-140A8F41D31A}"/>
                  </a:ext>
                </a:extLst>
              </p:cNvPr>
              <p:cNvPicPr/>
              <p:nvPr/>
            </p:nvPicPr>
            <p:blipFill>
              <a:blip r:embed="rId10"/>
              <a:stretch>
                <a:fillRect/>
              </a:stretch>
            </p:blipFill>
            <p:spPr>
              <a:xfrm>
                <a:off x="9219224" y="6525970"/>
                <a:ext cx="374760" cy="300600"/>
              </a:xfrm>
              <a:prstGeom prst="rect">
                <a:avLst/>
              </a:prstGeom>
            </p:spPr>
          </p:pic>
        </mc:Fallback>
      </mc:AlternateContent>
      <mc:AlternateContent xmlns:mc="http://schemas.openxmlformats.org/markup-compatibility/2006" xmlns:p14="http://schemas.microsoft.com/office/powerpoint/2010/main">
        <mc:Choice Requires="p14">
          <p:contentPart p14:bwMode="auto" r:id="rId11">
            <p14:nvContentPartPr>
              <p14:cNvPr id="12" name="Encre 11">
                <a:extLst>
                  <a:ext uri="{FF2B5EF4-FFF2-40B4-BE49-F238E27FC236}">
                    <a16:creationId xmlns:a16="http://schemas.microsoft.com/office/drawing/2014/main" id="{F832CDDC-53D6-9617-0C38-56FCE17EFF17}"/>
                  </a:ext>
                </a:extLst>
              </p14:cNvPr>
              <p14:cNvContentPartPr/>
              <p14:nvPr/>
            </p14:nvContentPartPr>
            <p14:xfrm>
              <a:off x="4462184" y="4936930"/>
              <a:ext cx="776880" cy="102600"/>
            </p14:xfrm>
          </p:contentPart>
        </mc:Choice>
        <mc:Fallback xmlns="">
          <p:pic>
            <p:nvPicPr>
              <p:cNvPr id="12" name="Encre 11">
                <a:extLst>
                  <a:ext uri="{FF2B5EF4-FFF2-40B4-BE49-F238E27FC236}">
                    <a16:creationId xmlns:a16="http://schemas.microsoft.com/office/drawing/2014/main" id="{F832CDDC-53D6-9617-0C38-56FCE17EFF17}"/>
                  </a:ext>
                </a:extLst>
              </p:cNvPr>
              <p:cNvPicPr/>
              <p:nvPr/>
            </p:nvPicPr>
            <p:blipFill>
              <a:blip r:embed="rId12"/>
              <a:stretch>
                <a:fillRect/>
              </a:stretch>
            </p:blipFill>
            <p:spPr>
              <a:xfrm>
                <a:off x="4408544" y="4828930"/>
                <a:ext cx="884520" cy="318240"/>
              </a:xfrm>
              <a:prstGeom prst="rect">
                <a:avLst/>
              </a:prstGeom>
            </p:spPr>
          </p:pic>
        </mc:Fallback>
      </mc:AlternateContent>
      <p:sp>
        <p:nvSpPr>
          <p:cNvPr id="13" name="Rectangle 12">
            <a:extLst>
              <a:ext uri="{FF2B5EF4-FFF2-40B4-BE49-F238E27FC236}">
                <a16:creationId xmlns:a16="http://schemas.microsoft.com/office/drawing/2014/main" id="{BED382C1-A51D-CBA0-4534-042C0EA5B91E}"/>
              </a:ext>
            </a:extLst>
          </p:cNvPr>
          <p:cNvSpPr/>
          <p:nvPr/>
        </p:nvSpPr>
        <p:spPr>
          <a:xfrm>
            <a:off x="9144000" y="6505873"/>
            <a:ext cx="499533" cy="35212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1952223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Image 8" descr="Logo_CDG18_BS.jpg"/>
          <p:cNvPicPr>
            <a:picLocks noChangeAspect="1"/>
          </p:cNvPicPr>
          <p:nvPr/>
        </p:nvPicPr>
        <p:blipFill>
          <a:blip r:embed="rId2"/>
          <a:stretch>
            <a:fillRect/>
          </a:stretch>
        </p:blipFill>
        <p:spPr>
          <a:xfrm>
            <a:off x="152400" y="0"/>
            <a:ext cx="1422426" cy="1443762"/>
          </a:xfrm>
          <a:prstGeom prst="rect">
            <a:avLst/>
          </a:prstGeom>
        </p:spPr>
      </p:pic>
      <p:grpSp>
        <p:nvGrpSpPr>
          <p:cNvPr id="4" name="Groupe 14"/>
          <p:cNvGrpSpPr>
            <a:grpSpLocks/>
          </p:cNvGrpSpPr>
          <p:nvPr/>
        </p:nvGrpSpPr>
        <p:grpSpPr bwMode="auto">
          <a:xfrm>
            <a:off x="1357290" y="285728"/>
            <a:ext cx="7661932" cy="2016596"/>
            <a:chOff x="2521302" y="4447632"/>
            <a:chExt cx="6645275" cy="2324642"/>
          </a:xfrm>
        </p:grpSpPr>
        <p:sp>
          <p:nvSpPr>
            <p:cNvPr id="12" name="Oval 2"/>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3" name="Rectangle 3"/>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4" name="Text Box 4"/>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5" name="Group 6"/>
            <p:cNvGrpSpPr>
              <a:grpSpLocks/>
            </p:cNvGrpSpPr>
            <p:nvPr/>
          </p:nvGrpSpPr>
          <p:grpSpPr bwMode="auto">
            <a:xfrm>
              <a:off x="3957638" y="5091476"/>
              <a:ext cx="171450" cy="1165229"/>
              <a:chOff x="112099728" y="105931681"/>
              <a:chExt cx="170831" cy="1165800"/>
            </a:xfrm>
          </p:grpSpPr>
          <p:sp>
            <p:nvSpPr>
              <p:cNvPr id="20" name="Rectangle 7"/>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1" name="Rectangle 8"/>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2" name="Rectangle 9"/>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6" name="Group 10"/>
            <p:cNvGrpSpPr>
              <a:grpSpLocks/>
            </p:cNvGrpSpPr>
            <p:nvPr/>
          </p:nvGrpSpPr>
          <p:grpSpPr bwMode="auto">
            <a:xfrm>
              <a:off x="8701088" y="4447632"/>
              <a:ext cx="169862" cy="1163632"/>
              <a:chOff x="116843535" y="105289350"/>
              <a:chExt cx="170420" cy="1163658"/>
            </a:xfrm>
          </p:grpSpPr>
          <p:sp>
            <p:nvSpPr>
              <p:cNvPr id="17" name="Rectangle 16"/>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18" name="Rectangle 17"/>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19" name="Rectangle 18"/>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3" name="object 5"/>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p:graphicFrame>
        <p:nvGraphicFramePr>
          <p:cNvPr id="25" name="Diagramme 24"/>
          <p:cNvGraphicFramePr/>
          <p:nvPr>
            <p:extLst>
              <p:ext uri="{D42A27DB-BD31-4B8C-83A1-F6EECF244321}">
                <p14:modId xmlns:p14="http://schemas.microsoft.com/office/powerpoint/2010/main" val="699751766"/>
              </p:ext>
            </p:extLst>
          </p:nvPr>
        </p:nvGraphicFramePr>
        <p:xfrm>
          <a:off x="685800" y="2286000"/>
          <a:ext cx="71628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04354711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a:extLst>
              <a:ext uri="{FF2B5EF4-FFF2-40B4-BE49-F238E27FC236}">
                <a16:creationId xmlns:a16="http://schemas.microsoft.com/office/drawing/2014/main" id="{8F28F731-1CC1-5794-CE19-12C85F7F86F2}"/>
              </a:ext>
            </a:extLst>
          </p:cNvPr>
          <p:cNvSpPr>
            <a:spLocks noGrp="1"/>
          </p:cNvSpPr>
          <p:nvPr>
            <p:ph idx="1"/>
          </p:nvPr>
        </p:nvSpPr>
        <p:spPr>
          <a:xfrm>
            <a:off x="0" y="1825625"/>
            <a:ext cx="9144000" cy="4351338"/>
          </a:xfrm>
        </p:spPr>
        <p:txBody>
          <a:bodyPr>
            <a:normAutofit/>
          </a:bodyPr>
          <a:lstStyle/>
          <a:p>
            <a:pPr marL="0" indent="0">
              <a:buNone/>
            </a:pPr>
            <a:r>
              <a:rPr lang="fr-FR" sz="2400" b="1" dirty="0">
                <a:solidFill>
                  <a:srgbClr val="FFC000"/>
                </a:solidFill>
              </a:rPr>
              <a:t>4 – Prochaine </a:t>
            </a:r>
            <a:r>
              <a:rPr lang="fr-FR" sz="2400" b="1" dirty="0" err="1">
                <a:solidFill>
                  <a:srgbClr val="FFC000"/>
                </a:solidFill>
              </a:rPr>
              <a:t>visio</a:t>
            </a:r>
            <a:r>
              <a:rPr lang="fr-FR" sz="2400" b="1" dirty="0">
                <a:solidFill>
                  <a:srgbClr val="FFC000"/>
                </a:solidFill>
              </a:rPr>
              <a:t> : </a:t>
            </a:r>
          </a:p>
          <a:p>
            <a:pPr lvl="1">
              <a:buFontTx/>
              <a:buChar char="-"/>
            </a:pPr>
            <a:r>
              <a:rPr lang="fr-FR" sz="2100" b="1" dirty="0"/>
              <a:t>Mardi 11 juin 9h</a:t>
            </a:r>
          </a:p>
          <a:p>
            <a:pPr lvl="1">
              <a:buFontTx/>
              <a:buChar char="-"/>
            </a:pPr>
            <a:r>
              <a:rPr lang="fr-FR" sz="2100" b="1" dirty="0"/>
              <a:t>Jeudi 13 juin 14 h</a:t>
            </a:r>
            <a:endParaRPr lang="fr-FR" sz="2100" dirty="0"/>
          </a:p>
          <a:p>
            <a:pPr lvl="2">
              <a:buFontTx/>
              <a:buChar char="-"/>
            </a:pPr>
            <a:endParaRPr lang="fr-FR" sz="2400" dirty="0"/>
          </a:p>
          <a:p>
            <a:pPr marL="685800" lvl="2" indent="0">
              <a:buNone/>
            </a:pPr>
            <a:endParaRPr lang="fr-FR" sz="2400" b="1" dirty="0"/>
          </a:p>
          <a:p>
            <a:pPr lvl="2"/>
            <a:endParaRPr lang="fr-FR" sz="2400" b="1" dirty="0">
              <a:solidFill>
                <a:srgbClr val="92D050"/>
              </a:solidFill>
            </a:endParaRPr>
          </a:p>
        </p:txBody>
      </p:sp>
      <p:pic>
        <p:nvPicPr>
          <p:cNvPr id="11" name="Image 10" descr="Logo_CDG18_BS.jpg"/>
          <p:cNvPicPr>
            <a:picLocks noChangeAspect="1"/>
          </p:cNvPicPr>
          <p:nvPr/>
        </p:nvPicPr>
        <p:blipFill>
          <a:blip r:embed="rId3"/>
          <a:stretch>
            <a:fillRect/>
          </a:stretch>
        </p:blipFill>
        <p:spPr>
          <a:xfrm>
            <a:off x="0" y="0"/>
            <a:ext cx="1422426" cy="1443762"/>
          </a:xfrm>
          <a:prstGeom prst="rect">
            <a:avLst/>
          </a:prstGeom>
        </p:spPr>
      </p:pic>
      <p:grpSp>
        <p:nvGrpSpPr>
          <p:cNvPr id="6" name="Groupe 14"/>
          <p:cNvGrpSpPr>
            <a:grpSpLocks/>
          </p:cNvGrpSpPr>
          <p:nvPr/>
        </p:nvGrpSpPr>
        <p:grpSpPr bwMode="auto">
          <a:xfrm>
            <a:off x="1482068" y="152400"/>
            <a:ext cx="7661932" cy="1314472"/>
            <a:chOff x="2521302" y="4447632"/>
            <a:chExt cx="6645275" cy="2324642"/>
          </a:xfrm>
        </p:grpSpPr>
        <p:sp>
          <p:nvSpPr>
            <p:cNvPr id="14" name="Oval 2"/>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5" name="Rectangle 3"/>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6" name="Text Box 4"/>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7" name="Group 6"/>
            <p:cNvGrpSpPr>
              <a:grpSpLocks/>
            </p:cNvGrpSpPr>
            <p:nvPr/>
          </p:nvGrpSpPr>
          <p:grpSpPr bwMode="auto">
            <a:xfrm>
              <a:off x="3957638" y="5091476"/>
              <a:ext cx="171450" cy="1165229"/>
              <a:chOff x="112099728" y="105931681"/>
              <a:chExt cx="170831" cy="1165800"/>
            </a:xfrm>
          </p:grpSpPr>
          <p:sp>
            <p:nvSpPr>
              <p:cNvPr id="22" name="Rectangle 7"/>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3" name="Rectangle 8"/>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4" name="Rectangle 9"/>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8" name="Group 10"/>
            <p:cNvGrpSpPr>
              <a:grpSpLocks/>
            </p:cNvGrpSpPr>
            <p:nvPr/>
          </p:nvGrpSpPr>
          <p:grpSpPr bwMode="auto">
            <a:xfrm>
              <a:off x="8701088" y="4447632"/>
              <a:ext cx="169862" cy="1163632"/>
              <a:chOff x="116843535" y="105289350"/>
              <a:chExt cx="170420" cy="1163658"/>
            </a:xfrm>
          </p:grpSpPr>
          <p:sp>
            <p:nvSpPr>
              <p:cNvPr id="19" name="Rectangle 18"/>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0" name="Rectangle 19"/>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1" name="Rectangle 20"/>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5" name="object 5"/>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mc:AlternateContent xmlns:mc="http://schemas.openxmlformats.org/markup-compatibility/2006" xmlns:p14="http://schemas.microsoft.com/office/powerpoint/2010/main">
        <mc:Choice Requires="p14">
          <p:contentPart p14:bwMode="auto" r:id="rId4">
            <p14:nvContentPartPr>
              <p14:cNvPr id="3" name="Encre 2">
                <a:extLst>
                  <a:ext uri="{FF2B5EF4-FFF2-40B4-BE49-F238E27FC236}">
                    <a16:creationId xmlns:a16="http://schemas.microsoft.com/office/drawing/2014/main" id="{0DC0B786-4D52-4496-DA73-1813D7489ECD}"/>
                  </a:ext>
                </a:extLst>
              </p14:cNvPr>
              <p14:cNvContentPartPr/>
              <p14:nvPr/>
            </p14:nvContentPartPr>
            <p14:xfrm>
              <a:off x="9193664" y="6505873"/>
              <a:ext cx="336960" cy="75240"/>
            </p14:xfrm>
          </p:contentPart>
        </mc:Choice>
        <mc:Fallback xmlns="">
          <p:pic>
            <p:nvPicPr>
              <p:cNvPr id="3" name="Encre 2">
                <a:extLst>
                  <a:ext uri="{FF2B5EF4-FFF2-40B4-BE49-F238E27FC236}">
                    <a16:creationId xmlns:a16="http://schemas.microsoft.com/office/drawing/2014/main" id="{0DC0B786-4D52-4496-DA73-1813D7489ECD}"/>
                  </a:ext>
                </a:extLst>
              </p:cNvPr>
              <p:cNvPicPr/>
              <p:nvPr/>
            </p:nvPicPr>
            <p:blipFill>
              <a:blip r:embed="rId6"/>
              <a:stretch>
                <a:fillRect/>
              </a:stretch>
            </p:blipFill>
            <p:spPr>
              <a:xfrm>
                <a:off x="9139664" y="6398233"/>
                <a:ext cx="444600" cy="29088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9" name="Encre 8">
                <a:extLst>
                  <a:ext uri="{FF2B5EF4-FFF2-40B4-BE49-F238E27FC236}">
                    <a16:creationId xmlns:a16="http://schemas.microsoft.com/office/drawing/2014/main" id="{B21AAC4D-2A76-BB21-88A9-7E987949A51D}"/>
                  </a:ext>
                </a:extLst>
              </p14:cNvPr>
              <p14:cNvContentPartPr/>
              <p14:nvPr/>
            </p14:nvContentPartPr>
            <p14:xfrm>
              <a:off x="9282944" y="6609193"/>
              <a:ext cx="195120" cy="75240"/>
            </p14:xfrm>
          </p:contentPart>
        </mc:Choice>
        <mc:Fallback xmlns="">
          <p:pic>
            <p:nvPicPr>
              <p:cNvPr id="9" name="Encre 8">
                <a:extLst>
                  <a:ext uri="{FF2B5EF4-FFF2-40B4-BE49-F238E27FC236}">
                    <a16:creationId xmlns:a16="http://schemas.microsoft.com/office/drawing/2014/main" id="{B21AAC4D-2A76-BB21-88A9-7E987949A51D}"/>
                  </a:ext>
                </a:extLst>
              </p:cNvPr>
              <p:cNvPicPr/>
              <p:nvPr/>
            </p:nvPicPr>
            <p:blipFill>
              <a:blip r:embed="rId8"/>
              <a:stretch>
                <a:fillRect/>
              </a:stretch>
            </p:blipFill>
            <p:spPr>
              <a:xfrm>
                <a:off x="9229304" y="6501193"/>
                <a:ext cx="302760" cy="290880"/>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10" name="Encre 9">
                <a:extLst>
                  <a:ext uri="{FF2B5EF4-FFF2-40B4-BE49-F238E27FC236}">
                    <a16:creationId xmlns:a16="http://schemas.microsoft.com/office/drawing/2014/main" id="{30B17F33-05CF-AEA8-B149-140A8F41D31A}"/>
                  </a:ext>
                </a:extLst>
              </p14:cNvPr>
              <p14:cNvContentPartPr/>
              <p14:nvPr/>
            </p14:nvContentPartPr>
            <p14:xfrm>
              <a:off x="9272864" y="6633970"/>
              <a:ext cx="267120" cy="84960"/>
            </p14:xfrm>
          </p:contentPart>
        </mc:Choice>
        <mc:Fallback xmlns="">
          <p:pic>
            <p:nvPicPr>
              <p:cNvPr id="10" name="Encre 9">
                <a:extLst>
                  <a:ext uri="{FF2B5EF4-FFF2-40B4-BE49-F238E27FC236}">
                    <a16:creationId xmlns:a16="http://schemas.microsoft.com/office/drawing/2014/main" id="{30B17F33-05CF-AEA8-B149-140A8F41D31A}"/>
                  </a:ext>
                </a:extLst>
              </p:cNvPr>
              <p:cNvPicPr/>
              <p:nvPr/>
            </p:nvPicPr>
            <p:blipFill>
              <a:blip r:embed="rId10"/>
              <a:stretch>
                <a:fillRect/>
              </a:stretch>
            </p:blipFill>
            <p:spPr>
              <a:xfrm>
                <a:off x="9219224" y="6525970"/>
                <a:ext cx="374760" cy="300600"/>
              </a:xfrm>
              <a:prstGeom prst="rect">
                <a:avLst/>
              </a:prstGeom>
            </p:spPr>
          </p:pic>
        </mc:Fallback>
      </mc:AlternateContent>
      <mc:AlternateContent xmlns:mc="http://schemas.openxmlformats.org/markup-compatibility/2006" xmlns:p14="http://schemas.microsoft.com/office/powerpoint/2010/main">
        <mc:Choice Requires="p14">
          <p:contentPart p14:bwMode="auto" r:id="rId11">
            <p14:nvContentPartPr>
              <p14:cNvPr id="12" name="Encre 11">
                <a:extLst>
                  <a:ext uri="{FF2B5EF4-FFF2-40B4-BE49-F238E27FC236}">
                    <a16:creationId xmlns:a16="http://schemas.microsoft.com/office/drawing/2014/main" id="{F832CDDC-53D6-9617-0C38-56FCE17EFF17}"/>
                  </a:ext>
                </a:extLst>
              </p14:cNvPr>
              <p14:cNvContentPartPr/>
              <p14:nvPr/>
            </p14:nvContentPartPr>
            <p14:xfrm>
              <a:off x="4462184" y="4936930"/>
              <a:ext cx="776880" cy="102600"/>
            </p14:xfrm>
          </p:contentPart>
        </mc:Choice>
        <mc:Fallback xmlns="">
          <p:pic>
            <p:nvPicPr>
              <p:cNvPr id="12" name="Encre 11">
                <a:extLst>
                  <a:ext uri="{FF2B5EF4-FFF2-40B4-BE49-F238E27FC236}">
                    <a16:creationId xmlns:a16="http://schemas.microsoft.com/office/drawing/2014/main" id="{F832CDDC-53D6-9617-0C38-56FCE17EFF17}"/>
                  </a:ext>
                </a:extLst>
              </p:cNvPr>
              <p:cNvPicPr/>
              <p:nvPr/>
            </p:nvPicPr>
            <p:blipFill>
              <a:blip r:embed="rId12"/>
              <a:stretch>
                <a:fillRect/>
              </a:stretch>
            </p:blipFill>
            <p:spPr>
              <a:xfrm>
                <a:off x="4408544" y="4828930"/>
                <a:ext cx="884520" cy="318240"/>
              </a:xfrm>
              <a:prstGeom prst="rect">
                <a:avLst/>
              </a:prstGeom>
            </p:spPr>
          </p:pic>
        </mc:Fallback>
      </mc:AlternateContent>
      <p:sp>
        <p:nvSpPr>
          <p:cNvPr id="13" name="Rectangle 12">
            <a:extLst>
              <a:ext uri="{FF2B5EF4-FFF2-40B4-BE49-F238E27FC236}">
                <a16:creationId xmlns:a16="http://schemas.microsoft.com/office/drawing/2014/main" id="{BED382C1-A51D-CBA0-4534-042C0EA5B91E}"/>
              </a:ext>
            </a:extLst>
          </p:cNvPr>
          <p:cNvSpPr/>
          <p:nvPr/>
        </p:nvSpPr>
        <p:spPr>
          <a:xfrm>
            <a:off x="9144000" y="6505873"/>
            <a:ext cx="499533" cy="35212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40082542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Image 8" descr="Logo_CDG18_BS.jpg"/>
          <p:cNvPicPr>
            <a:picLocks noChangeAspect="1"/>
          </p:cNvPicPr>
          <p:nvPr/>
        </p:nvPicPr>
        <p:blipFill>
          <a:blip r:embed="rId2"/>
          <a:stretch>
            <a:fillRect/>
          </a:stretch>
        </p:blipFill>
        <p:spPr>
          <a:xfrm>
            <a:off x="152400" y="0"/>
            <a:ext cx="1422426" cy="1443762"/>
          </a:xfrm>
          <a:prstGeom prst="rect">
            <a:avLst/>
          </a:prstGeom>
        </p:spPr>
      </p:pic>
      <p:sp>
        <p:nvSpPr>
          <p:cNvPr id="23" name="object 5"/>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p:grpSp>
        <p:nvGrpSpPr>
          <p:cNvPr id="8" name="Groupe 14"/>
          <p:cNvGrpSpPr>
            <a:grpSpLocks/>
          </p:cNvGrpSpPr>
          <p:nvPr/>
        </p:nvGrpSpPr>
        <p:grpSpPr bwMode="auto">
          <a:xfrm>
            <a:off x="1482068" y="304800"/>
            <a:ext cx="7661932" cy="2016596"/>
            <a:chOff x="2521302" y="4447632"/>
            <a:chExt cx="6645275" cy="2324642"/>
          </a:xfrm>
        </p:grpSpPr>
        <p:sp>
          <p:nvSpPr>
            <p:cNvPr id="38" name="Oval 2"/>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39" name="Rectangle 3"/>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40" name="Text Box 4"/>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10" name="Group 6"/>
            <p:cNvGrpSpPr>
              <a:grpSpLocks/>
            </p:cNvGrpSpPr>
            <p:nvPr/>
          </p:nvGrpSpPr>
          <p:grpSpPr bwMode="auto">
            <a:xfrm>
              <a:off x="3957638" y="5091476"/>
              <a:ext cx="171450" cy="1165229"/>
              <a:chOff x="112099728" y="105931681"/>
              <a:chExt cx="170831" cy="1165800"/>
            </a:xfrm>
          </p:grpSpPr>
          <p:sp>
            <p:nvSpPr>
              <p:cNvPr id="46" name="Rectangle 7"/>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47" name="Rectangle 8"/>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48" name="Rectangle 9"/>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11" name="Group 10"/>
            <p:cNvGrpSpPr>
              <a:grpSpLocks/>
            </p:cNvGrpSpPr>
            <p:nvPr/>
          </p:nvGrpSpPr>
          <p:grpSpPr bwMode="auto">
            <a:xfrm>
              <a:off x="8701088" y="4447632"/>
              <a:ext cx="169862" cy="1163632"/>
              <a:chOff x="116843535" y="105289350"/>
              <a:chExt cx="170420" cy="1163658"/>
            </a:xfrm>
          </p:grpSpPr>
          <p:sp>
            <p:nvSpPr>
              <p:cNvPr id="43" name="Rectangle 42"/>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44" name="Rectangle 43"/>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45" name="Rectangle 44"/>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41" name="object 2"/>
          <p:cNvSpPr txBox="1">
            <a:spLocks noGrp="1"/>
          </p:cNvSpPr>
          <p:nvPr>
            <p:ph type="title"/>
          </p:nvPr>
        </p:nvSpPr>
        <p:spPr>
          <a:xfrm>
            <a:off x="533400" y="3276600"/>
            <a:ext cx="8077200" cy="2475678"/>
          </a:xfrm>
          <a:prstGeom prst="rect">
            <a:avLst/>
          </a:prstGeom>
        </p:spPr>
        <p:txBody>
          <a:bodyPr vert="horz" wrap="square" lIns="0" tIns="13335" rIns="0" bIns="0" rtlCol="0">
            <a:spAutoFit/>
          </a:bodyPr>
          <a:lstStyle/>
          <a:p>
            <a:pPr marL="1536700" marR="5080" indent="-1524635" algn="ctr">
              <a:lnSpc>
                <a:spcPct val="100000"/>
              </a:lnSpc>
              <a:spcBef>
                <a:spcPts val="105"/>
              </a:spcBef>
            </a:pPr>
            <a:r>
              <a:rPr lang="fr-FR" sz="4000" dirty="0">
                <a:solidFill>
                  <a:schemeClr val="tx1"/>
                </a:solidFill>
              </a:rPr>
              <a:t>DES QUESTIONS ?</a:t>
            </a:r>
            <a:br>
              <a:rPr lang="fr-FR" sz="4000" dirty="0">
                <a:solidFill>
                  <a:schemeClr val="tx1"/>
                </a:solidFill>
              </a:rPr>
            </a:br>
            <a:br>
              <a:rPr lang="fr-FR" sz="4000" dirty="0">
                <a:solidFill>
                  <a:schemeClr val="tx1"/>
                </a:solidFill>
              </a:rPr>
            </a:br>
            <a:br>
              <a:rPr lang="fr-FR" sz="4000" dirty="0">
                <a:solidFill>
                  <a:schemeClr val="tx1"/>
                </a:solidFill>
              </a:rPr>
            </a:br>
            <a:r>
              <a:rPr lang="fr-FR" sz="4000" dirty="0">
                <a:solidFill>
                  <a:schemeClr val="tx1"/>
                </a:solidFill>
              </a:rPr>
              <a:t>MERCI DE VOTRE ATTENTION</a:t>
            </a:r>
            <a:endParaRPr sz="4000" dirty="0">
              <a:solidFill>
                <a:schemeClr val="tx1"/>
              </a:solidFill>
            </a:endParaRPr>
          </a:p>
        </p:txBody>
      </p:sp>
      <p:pic>
        <p:nvPicPr>
          <p:cNvPr id="3" name="Image 2">
            <a:extLst>
              <a:ext uri="{FF2B5EF4-FFF2-40B4-BE49-F238E27FC236}">
                <a16:creationId xmlns:a16="http://schemas.microsoft.com/office/drawing/2014/main" id="{120FA388-9ABB-2C1C-DE37-34647D6B2496}"/>
              </a:ext>
            </a:extLst>
          </p:cNvPr>
          <p:cNvPicPr>
            <a:picLocks noChangeAspect="1"/>
          </p:cNvPicPr>
          <p:nvPr/>
        </p:nvPicPr>
        <p:blipFill>
          <a:blip r:embed="rId3"/>
          <a:stretch>
            <a:fillRect/>
          </a:stretch>
        </p:blipFill>
        <p:spPr>
          <a:xfrm>
            <a:off x="215900" y="2744711"/>
            <a:ext cx="2019582" cy="2715004"/>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a:extLst>
              <a:ext uri="{FF2B5EF4-FFF2-40B4-BE49-F238E27FC236}">
                <a16:creationId xmlns:a16="http://schemas.microsoft.com/office/drawing/2014/main" id="{8F28F731-1CC1-5794-CE19-12C85F7F86F2}"/>
              </a:ext>
            </a:extLst>
          </p:cNvPr>
          <p:cNvSpPr>
            <a:spLocks noGrp="1"/>
          </p:cNvSpPr>
          <p:nvPr>
            <p:ph idx="1"/>
          </p:nvPr>
        </p:nvSpPr>
        <p:spPr>
          <a:xfrm>
            <a:off x="492793" y="1391612"/>
            <a:ext cx="7886700" cy="1245164"/>
          </a:xfrm>
        </p:spPr>
        <p:txBody>
          <a:bodyPr>
            <a:normAutofit/>
          </a:bodyPr>
          <a:lstStyle/>
          <a:p>
            <a:pPr>
              <a:buFontTx/>
              <a:buChar char="-"/>
            </a:pPr>
            <a:endParaRPr lang="fr-FR" dirty="0">
              <a:solidFill>
                <a:srgbClr val="00B0F0"/>
              </a:solidFill>
            </a:endParaRPr>
          </a:p>
          <a:p>
            <a:pPr marL="0" indent="0">
              <a:buNone/>
            </a:pPr>
            <a:endParaRPr lang="fr-FR" dirty="0">
              <a:solidFill>
                <a:srgbClr val="00B0F0"/>
              </a:solidFill>
            </a:endParaRPr>
          </a:p>
        </p:txBody>
      </p:sp>
      <p:pic>
        <p:nvPicPr>
          <p:cNvPr id="11" name="Image 10" descr="Logo_CDG18_BS.jpg"/>
          <p:cNvPicPr>
            <a:picLocks noChangeAspect="1"/>
          </p:cNvPicPr>
          <p:nvPr/>
        </p:nvPicPr>
        <p:blipFill>
          <a:blip r:embed="rId2"/>
          <a:stretch>
            <a:fillRect/>
          </a:stretch>
        </p:blipFill>
        <p:spPr>
          <a:xfrm>
            <a:off x="0" y="0"/>
            <a:ext cx="1422426" cy="1443762"/>
          </a:xfrm>
          <a:prstGeom prst="rect">
            <a:avLst/>
          </a:prstGeom>
        </p:spPr>
      </p:pic>
      <p:grpSp>
        <p:nvGrpSpPr>
          <p:cNvPr id="6" name="Groupe 14"/>
          <p:cNvGrpSpPr>
            <a:grpSpLocks/>
          </p:cNvGrpSpPr>
          <p:nvPr/>
        </p:nvGrpSpPr>
        <p:grpSpPr bwMode="auto">
          <a:xfrm>
            <a:off x="1354240" y="186233"/>
            <a:ext cx="7661932" cy="1314472"/>
            <a:chOff x="2521302" y="4447632"/>
            <a:chExt cx="6645275" cy="2324642"/>
          </a:xfrm>
        </p:grpSpPr>
        <p:sp>
          <p:nvSpPr>
            <p:cNvPr id="14" name="Oval 2"/>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5" name="Rectangle 3"/>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6" name="Text Box 4"/>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7" name="Group 6"/>
            <p:cNvGrpSpPr>
              <a:grpSpLocks/>
            </p:cNvGrpSpPr>
            <p:nvPr/>
          </p:nvGrpSpPr>
          <p:grpSpPr bwMode="auto">
            <a:xfrm>
              <a:off x="3957638" y="5091476"/>
              <a:ext cx="171450" cy="1165229"/>
              <a:chOff x="112099728" y="105931681"/>
              <a:chExt cx="170831" cy="1165800"/>
            </a:xfrm>
          </p:grpSpPr>
          <p:sp>
            <p:nvSpPr>
              <p:cNvPr id="22" name="Rectangle 7"/>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3" name="Rectangle 8"/>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4" name="Rectangle 9"/>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8" name="Group 10"/>
            <p:cNvGrpSpPr>
              <a:grpSpLocks/>
            </p:cNvGrpSpPr>
            <p:nvPr/>
          </p:nvGrpSpPr>
          <p:grpSpPr bwMode="auto">
            <a:xfrm>
              <a:off x="8701088" y="4447632"/>
              <a:ext cx="169862" cy="1163632"/>
              <a:chOff x="116843535" y="105289350"/>
              <a:chExt cx="170420" cy="1163658"/>
            </a:xfrm>
          </p:grpSpPr>
          <p:sp>
            <p:nvSpPr>
              <p:cNvPr id="19" name="Rectangle 18"/>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0" name="Rectangle 19"/>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1" name="Rectangle 20"/>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5" name="object 5"/>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p:sp>
        <p:nvSpPr>
          <p:cNvPr id="2" name="object 2"/>
          <p:cNvSpPr txBox="1">
            <a:spLocks noGrp="1"/>
          </p:cNvSpPr>
          <p:nvPr>
            <p:ph type="title"/>
          </p:nvPr>
        </p:nvSpPr>
        <p:spPr>
          <a:xfrm>
            <a:off x="3252676" y="498197"/>
            <a:ext cx="5810294" cy="520655"/>
          </a:xfrm>
          <a:prstGeom prst="rect">
            <a:avLst/>
          </a:prstGeom>
        </p:spPr>
        <p:txBody>
          <a:bodyPr vert="horz" wrap="square" lIns="0" tIns="12700" rIns="0" bIns="0" rtlCol="0">
            <a:spAutoFit/>
          </a:bodyPr>
          <a:lstStyle/>
          <a:p>
            <a:pPr marL="12700">
              <a:lnSpc>
                <a:spcPct val="100000"/>
              </a:lnSpc>
              <a:spcBef>
                <a:spcPts val="100"/>
              </a:spcBef>
            </a:pPr>
            <a:r>
              <a:rPr lang="fr-FR" spc="-20" dirty="0">
                <a:solidFill>
                  <a:srgbClr val="00B0F0"/>
                </a:solidFill>
              </a:rPr>
              <a:t>CADRE REGLEMENTAIRE</a:t>
            </a:r>
            <a:endParaRPr spc="-20" dirty="0">
              <a:solidFill>
                <a:srgbClr val="00B0F0"/>
              </a:solidFill>
            </a:endParaRPr>
          </a:p>
        </p:txBody>
      </p:sp>
      <p:sp>
        <p:nvSpPr>
          <p:cNvPr id="10" name="ZoneTexte 9">
            <a:extLst>
              <a:ext uri="{FF2B5EF4-FFF2-40B4-BE49-F238E27FC236}">
                <a16:creationId xmlns:a16="http://schemas.microsoft.com/office/drawing/2014/main" id="{38B9DFD6-95C5-A5F2-4BE2-55CFD4E45D2C}"/>
              </a:ext>
            </a:extLst>
          </p:cNvPr>
          <p:cNvSpPr txBox="1"/>
          <p:nvPr/>
        </p:nvSpPr>
        <p:spPr>
          <a:xfrm>
            <a:off x="222250" y="1515338"/>
            <a:ext cx="8699500" cy="4801314"/>
          </a:xfrm>
          <a:prstGeom prst="rect">
            <a:avLst/>
          </a:prstGeom>
          <a:noFill/>
        </p:spPr>
        <p:txBody>
          <a:bodyPr wrap="square" rtlCol="0">
            <a:spAutoFit/>
          </a:bodyPr>
          <a:lstStyle/>
          <a:p>
            <a:pPr marL="285750" indent="-285750">
              <a:buFontTx/>
              <a:buChar char="-"/>
            </a:pPr>
            <a:r>
              <a:rPr lang="fr-FR" dirty="0"/>
              <a:t>Depuis le 1er janvier 2021, </a:t>
            </a:r>
            <a:r>
              <a:rPr lang="fr-FR" b="1" dirty="0">
                <a:solidFill>
                  <a:srgbClr val="00B0F0"/>
                </a:solidFill>
              </a:rPr>
              <a:t>obligation</a:t>
            </a:r>
            <a:r>
              <a:rPr lang="fr-FR" dirty="0"/>
              <a:t> pour les collectivités territoriales et établissements publics d’élaborer annuellement un Rapport Social Unique (RSU) réunissant l’ensemble des données relatives à leurs ressources humaines. </a:t>
            </a:r>
          </a:p>
          <a:p>
            <a:pPr marL="285750" indent="-285750">
              <a:buFontTx/>
              <a:buChar char="-"/>
            </a:pPr>
            <a:endParaRPr lang="fr-FR" dirty="0"/>
          </a:p>
          <a:p>
            <a:pPr marL="285750" indent="-285750">
              <a:buFontTx/>
              <a:buChar char="-"/>
            </a:pPr>
            <a:r>
              <a:rPr lang="fr-FR" dirty="0"/>
              <a:t>Obligation de </a:t>
            </a:r>
            <a:r>
              <a:rPr lang="fr-FR" dirty="0">
                <a:solidFill>
                  <a:srgbClr val="00B0F0"/>
                </a:solidFill>
              </a:rPr>
              <a:t>présenter le RSU au comité social territorial </a:t>
            </a:r>
            <a:r>
              <a:rPr lang="fr-FR" dirty="0"/>
              <a:t>(CST) puis </a:t>
            </a:r>
            <a:r>
              <a:rPr lang="fr-FR" dirty="0">
                <a:solidFill>
                  <a:srgbClr val="00B0F0"/>
                </a:solidFill>
              </a:rPr>
              <a:t>publication</a:t>
            </a:r>
            <a:r>
              <a:rPr lang="fr-FR" dirty="0"/>
              <a:t> au sein de la collectivité. Pour les collectivités dépendant du CST du CDG c’est le CDG qui présente le dossier au CST puis donne l’information aux collectivités pour publication</a:t>
            </a:r>
          </a:p>
          <a:p>
            <a:pPr marL="285750" indent="-285750">
              <a:buFontTx/>
              <a:buChar char="-"/>
            </a:pPr>
            <a:endParaRPr lang="fr-FR" dirty="0"/>
          </a:p>
          <a:p>
            <a:pPr marL="0" indent="0">
              <a:buNone/>
            </a:pPr>
            <a:r>
              <a:rPr lang="fr-FR" sz="1800" dirty="0"/>
              <a:t>- Outre l’obligation légale, le RSU permet :</a:t>
            </a:r>
          </a:p>
          <a:p>
            <a:pPr marL="0" indent="0">
              <a:buNone/>
            </a:pPr>
            <a:r>
              <a:rPr lang="fr-FR" sz="1800" dirty="0"/>
              <a:t>	- réaliser un état des lieux de vos données RH,</a:t>
            </a:r>
          </a:p>
          <a:p>
            <a:pPr marL="0" indent="0">
              <a:buNone/>
            </a:pPr>
            <a:r>
              <a:rPr lang="fr-FR" sz="1800" dirty="0"/>
              <a:t>	- construire une stratégie en RH,</a:t>
            </a:r>
          </a:p>
          <a:p>
            <a:pPr marL="0" indent="0">
              <a:buNone/>
            </a:pPr>
            <a:r>
              <a:rPr lang="fr-FR" sz="1800" dirty="0"/>
              <a:t>	- communiquer avec l’ensemble des acteurs de la collectivité,</a:t>
            </a:r>
          </a:p>
          <a:p>
            <a:pPr marL="0" indent="0">
              <a:buNone/>
            </a:pPr>
            <a:r>
              <a:rPr lang="fr-FR" sz="1800" dirty="0"/>
              <a:t>	- enrichir vos lignes directrices de gestion,</a:t>
            </a:r>
          </a:p>
          <a:p>
            <a:pPr marL="0" indent="0">
              <a:buNone/>
            </a:pPr>
            <a:r>
              <a:rPr lang="fr-FR" sz="1800" dirty="0"/>
              <a:t>	- animer le dialogue social et servir à un débat relatif à l’évolution des politiques 	des ressources humaines (gestion prévisionnelle des RH, gestion prévisionnelle 	des emplois, des effectifs et des compétences, etc...)</a:t>
            </a:r>
          </a:p>
          <a:p>
            <a:endParaRPr lang="fr-FR" dirty="0"/>
          </a:p>
        </p:txBody>
      </p:sp>
    </p:spTree>
    <p:extLst>
      <p:ext uri="{BB962C8B-B14F-4D97-AF65-F5344CB8AC3E}">
        <p14:creationId xmlns:p14="http://schemas.microsoft.com/office/powerpoint/2010/main" val="31067466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a:extLst>
              <a:ext uri="{FF2B5EF4-FFF2-40B4-BE49-F238E27FC236}">
                <a16:creationId xmlns:a16="http://schemas.microsoft.com/office/drawing/2014/main" id="{8F28F731-1CC1-5794-CE19-12C85F7F86F2}"/>
              </a:ext>
            </a:extLst>
          </p:cNvPr>
          <p:cNvSpPr>
            <a:spLocks noGrp="1"/>
          </p:cNvSpPr>
          <p:nvPr>
            <p:ph idx="1"/>
          </p:nvPr>
        </p:nvSpPr>
        <p:spPr>
          <a:xfrm>
            <a:off x="533400" y="1538184"/>
            <a:ext cx="7886700" cy="4351338"/>
          </a:xfrm>
        </p:spPr>
        <p:txBody>
          <a:bodyPr>
            <a:normAutofit lnSpcReduction="10000"/>
          </a:bodyPr>
          <a:lstStyle/>
          <a:p>
            <a:pPr>
              <a:buFontTx/>
              <a:buChar char="-"/>
            </a:pPr>
            <a:r>
              <a:rPr lang="fr-FR" dirty="0"/>
              <a:t>Les données du RSU sont renseignées par les collectivités dans une base de données sociales unique mise à disposition par le CDG</a:t>
            </a:r>
          </a:p>
          <a:p>
            <a:pPr marL="0" indent="0" algn="ctr">
              <a:buNone/>
            </a:pPr>
            <a:r>
              <a:rPr lang="fr-FR" sz="2400" u="sng" dirty="0">
                <a:solidFill>
                  <a:srgbClr val="0563C1"/>
                </a:solidFill>
                <a:effectLst/>
                <a:latin typeface="Calibri" panose="020F0502020204030204" pitchFamily="34" charset="0"/>
                <a:ea typeface="Aptos" panose="020B0004020202020204" pitchFamily="34" charset="0"/>
              </a:rPr>
              <a:t>https://bs.donnees-sociales.fr/</a:t>
            </a:r>
          </a:p>
          <a:p>
            <a:pPr>
              <a:buFontTx/>
              <a:buChar char="-"/>
            </a:pPr>
            <a:r>
              <a:rPr lang="fr-FR" dirty="0"/>
              <a:t>Ouverture de la plateforme le mi-mai 2024 – 31 octobre 2024</a:t>
            </a:r>
          </a:p>
          <a:p>
            <a:pPr>
              <a:buFontTx/>
              <a:buChar char="-"/>
            </a:pPr>
            <a:endParaRPr lang="fr-FR" sz="2400" dirty="0">
              <a:effectLst/>
              <a:latin typeface="Calibri" panose="020F0502020204030204" pitchFamily="34" charset="0"/>
              <a:ea typeface="Aptos" panose="020B0004020202020204" pitchFamily="34" charset="0"/>
            </a:endParaRPr>
          </a:p>
          <a:p>
            <a:pPr>
              <a:buFontTx/>
              <a:buChar char="-"/>
            </a:pPr>
            <a:r>
              <a:rPr lang="fr-FR" dirty="0"/>
              <a:t>Identifiants de connexion :</a:t>
            </a:r>
          </a:p>
          <a:p>
            <a:pPr lvl="1">
              <a:buFontTx/>
              <a:buChar char="-"/>
            </a:pPr>
            <a:r>
              <a:rPr lang="fr-FR" dirty="0"/>
              <a:t>Identifiant : numéro de SIRET</a:t>
            </a:r>
          </a:p>
          <a:p>
            <a:pPr lvl="1">
              <a:buFontTx/>
              <a:buChar char="-"/>
            </a:pPr>
            <a:r>
              <a:rPr lang="fr-FR" dirty="0"/>
              <a:t>Mot de passe : envoyé par mail</a:t>
            </a:r>
          </a:p>
          <a:p>
            <a:pPr>
              <a:buFontTx/>
              <a:buChar char="-"/>
            </a:pPr>
            <a:r>
              <a:rPr lang="fr-FR" dirty="0"/>
              <a:t>&gt; en cas d’oubli, se bloquer (faire 3 tentatives) puis faire mail à </a:t>
            </a:r>
            <a:r>
              <a:rPr lang="fr-FR" dirty="0">
                <a:hlinkClick r:id="rId2"/>
              </a:rPr>
              <a:t>service.rh@cdg18.fr</a:t>
            </a:r>
            <a:r>
              <a:rPr lang="fr-FR" dirty="0"/>
              <a:t> pour regénérer mot de passe</a:t>
            </a:r>
          </a:p>
          <a:p>
            <a:pPr marL="0" indent="0">
              <a:buNone/>
            </a:pPr>
            <a:endParaRPr lang="fr-FR" dirty="0"/>
          </a:p>
          <a:p>
            <a:pPr>
              <a:buFontTx/>
              <a:buChar char="-"/>
            </a:pPr>
            <a:r>
              <a:rPr lang="fr-FR" dirty="0"/>
              <a:t>Porte sur les données 2023</a:t>
            </a:r>
          </a:p>
        </p:txBody>
      </p:sp>
      <p:pic>
        <p:nvPicPr>
          <p:cNvPr id="11" name="Image 10" descr="Logo_CDG18_BS.jpg"/>
          <p:cNvPicPr>
            <a:picLocks noChangeAspect="1"/>
          </p:cNvPicPr>
          <p:nvPr/>
        </p:nvPicPr>
        <p:blipFill>
          <a:blip r:embed="rId3"/>
          <a:stretch>
            <a:fillRect/>
          </a:stretch>
        </p:blipFill>
        <p:spPr>
          <a:xfrm>
            <a:off x="0" y="0"/>
            <a:ext cx="1422426" cy="1443762"/>
          </a:xfrm>
          <a:prstGeom prst="rect">
            <a:avLst/>
          </a:prstGeom>
        </p:spPr>
      </p:pic>
      <p:grpSp>
        <p:nvGrpSpPr>
          <p:cNvPr id="6" name="Groupe 14"/>
          <p:cNvGrpSpPr>
            <a:grpSpLocks/>
          </p:cNvGrpSpPr>
          <p:nvPr/>
        </p:nvGrpSpPr>
        <p:grpSpPr bwMode="auto">
          <a:xfrm>
            <a:off x="1482068" y="152400"/>
            <a:ext cx="7661932" cy="1314472"/>
            <a:chOff x="2521302" y="4447632"/>
            <a:chExt cx="6645275" cy="2324642"/>
          </a:xfrm>
        </p:grpSpPr>
        <p:sp>
          <p:nvSpPr>
            <p:cNvPr id="14" name="Oval 2"/>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5" name="Rectangle 3"/>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6" name="Text Box 4"/>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7" name="Group 6"/>
            <p:cNvGrpSpPr>
              <a:grpSpLocks/>
            </p:cNvGrpSpPr>
            <p:nvPr/>
          </p:nvGrpSpPr>
          <p:grpSpPr bwMode="auto">
            <a:xfrm>
              <a:off x="3957638" y="5091476"/>
              <a:ext cx="171450" cy="1165229"/>
              <a:chOff x="112099728" y="105931681"/>
              <a:chExt cx="170831" cy="1165800"/>
            </a:xfrm>
          </p:grpSpPr>
          <p:sp>
            <p:nvSpPr>
              <p:cNvPr id="22" name="Rectangle 7"/>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3" name="Rectangle 8"/>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4" name="Rectangle 9"/>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8" name="Group 10"/>
            <p:cNvGrpSpPr>
              <a:grpSpLocks/>
            </p:cNvGrpSpPr>
            <p:nvPr/>
          </p:nvGrpSpPr>
          <p:grpSpPr bwMode="auto">
            <a:xfrm>
              <a:off x="8701088" y="4447632"/>
              <a:ext cx="169862" cy="1163632"/>
              <a:chOff x="116843535" y="105289350"/>
              <a:chExt cx="170420" cy="1163658"/>
            </a:xfrm>
          </p:grpSpPr>
          <p:sp>
            <p:nvSpPr>
              <p:cNvPr id="19" name="Rectangle 18"/>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0" name="Rectangle 19"/>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1" name="Rectangle 20"/>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5" name="object 5"/>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p:sp>
        <p:nvSpPr>
          <p:cNvPr id="2" name="object 2"/>
          <p:cNvSpPr txBox="1">
            <a:spLocks noGrp="1"/>
          </p:cNvSpPr>
          <p:nvPr>
            <p:ph type="title"/>
          </p:nvPr>
        </p:nvSpPr>
        <p:spPr>
          <a:xfrm>
            <a:off x="3248841" y="524047"/>
            <a:ext cx="5456259" cy="520655"/>
          </a:xfrm>
          <a:prstGeom prst="rect">
            <a:avLst/>
          </a:prstGeom>
        </p:spPr>
        <p:txBody>
          <a:bodyPr vert="horz" wrap="square" lIns="0" tIns="12700" rIns="0" bIns="0" rtlCol="0">
            <a:spAutoFit/>
          </a:bodyPr>
          <a:lstStyle/>
          <a:p>
            <a:pPr marL="12700">
              <a:lnSpc>
                <a:spcPct val="100000"/>
              </a:lnSpc>
              <a:spcBef>
                <a:spcPts val="100"/>
              </a:spcBef>
            </a:pPr>
            <a:r>
              <a:rPr lang="fr-FR" spc="-20" dirty="0">
                <a:solidFill>
                  <a:srgbClr val="00B0F0"/>
                </a:solidFill>
              </a:rPr>
              <a:t>LANCEMENT DE LA CAMPAGNE</a:t>
            </a:r>
            <a:endParaRPr spc="-20" dirty="0">
              <a:solidFill>
                <a:srgbClr val="00B0F0"/>
              </a:solidFill>
            </a:endParaRPr>
          </a:p>
        </p:txBody>
      </p:sp>
    </p:spTree>
    <p:extLst>
      <p:ext uri="{BB962C8B-B14F-4D97-AF65-F5344CB8AC3E}">
        <p14:creationId xmlns:p14="http://schemas.microsoft.com/office/powerpoint/2010/main" val="22111090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a:extLst>
              <a:ext uri="{FF2B5EF4-FFF2-40B4-BE49-F238E27FC236}">
                <a16:creationId xmlns:a16="http://schemas.microsoft.com/office/drawing/2014/main" id="{8F28F731-1CC1-5794-CE19-12C85F7F86F2}"/>
              </a:ext>
            </a:extLst>
          </p:cNvPr>
          <p:cNvSpPr>
            <a:spLocks noGrp="1"/>
          </p:cNvSpPr>
          <p:nvPr>
            <p:ph idx="1"/>
          </p:nvPr>
        </p:nvSpPr>
        <p:spPr>
          <a:xfrm>
            <a:off x="575949" y="1549483"/>
            <a:ext cx="7886700" cy="520655"/>
          </a:xfrm>
        </p:spPr>
        <p:txBody>
          <a:bodyPr>
            <a:normAutofit fontScale="47500" lnSpcReduction="20000"/>
          </a:bodyPr>
          <a:lstStyle/>
          <a:p>
            <a:pPr>
              <a:buFont typeface="Arial" panose="020B0604020202020204" pitchFamily="34" charset="0"/>
              <a:buChar char="•"/>
            </a:pPr>
            <a:endParaRPr lang="fr-FR" sz="8400" dirty="0"/>
          </a:p>
          <a:p>
            <a:pPr marL="0" indent="0">
              <a:buNone/>
            </a:pPr>
            <a:endParaRPr lang="fr-FR" sz="8400" b="1" dirty="0">
              <a:solidFill>
                <a:srgbClr val="00B0F0"/>
              </a:solidFill>
            </a:endParaRPr>
          </a:p>
          <a:p>
            <a:pPr>
              <a:buFontTx/>
              <a:buChar char="-"/>
            </a:pPr>
            <a:endParaRPr lang="fr-FR" dirty="0">
              <a:solidFill>
                <a:srgbClr val="00B0F0"/>
              </a:solidFill>
            </a:endParaRPr>
          </a:p>
          <a:p>
            <a:pPr>
              <a:buFontTx/>
              <a:buChar char="-"/>
            </a:pPr>
            <a:endParaRPr lang="fr-FR" dirty="0">
              <a:solidFill>
                <a:srgbClr val="00B0F0"/>
              </a:solidFill>
            </a:endParaRPr>
          </a:p>
          <a:p>
            <a:pPr marL="0" indent="0">
              <a:buNone/>
            </a:pPr>
            <a:endParaRPr lang="fr-FR" dirty="0">
              <a:solidFill>
                <a:srgbClr val="00B0F0"/>
              </a:solidFill>
            </a:endParaRPr>
          </a:p>
        </p:txBody>
      </p:sp>
      <p:pic>
        <p:nvPicPr>
          <p:cNvPr id="11" name="Image 10" descr="Logo_CDG18_BS.jpg"/>
          <p:cNvPicPr>
            <a:picLocks noChangeAspect="1"/>
          </p:cNvPicPr>
          <p:nvPr/>
        </p:nvPicPr>
        <p:blipFill>
          <a:blip r:embed="rId2"/>
          <a:stretch>
            <a:fillRect/>
          </a:stretch>
        </p:blipFill>
        <p:spPr>
          <a:xfrm>
            <a:off x="0" y="0"/>
            <a:ext cx="1422426" cy="1443762"/>
          </a:xfrm>
          <a:prstGeom prst="rect">
            <a:avLst/>
          </a:prstGeom>
        </p:spPr>
      </p:pic>
      <p:grpSp>
        <p:nvGrpSpPr>
          <p:cNvPr id="6" name="Groupe 14"/>
          <p:cNvGrpSpPr>
            <a:grpSpLocks/>
          </p:cNvGrpSpPr>
          <p:nvPr/>
        </p:nvGrpSpPr>
        <p:grpSpPr bwMode="auto">
          <a:xfrm>
            <a:off x="1482068" y="152400"/>
            <a:ext cx="7661932" cy="1314472"/>
            <a:chOff x="2521302" y="4447632"/>
            <a:chExt cx="6645275" cy="2324642"/>
          </a:xfrm>
        </p:grpSpPr>
        <p:sp>
          <p:nvSpPr>
            <p:cNvPr id="14" name="Oval 2"/>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5" name="Rectangle 3"/>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6" name="Text Box 4"/>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7" name="Group 6"/>
            <p:cNvGrpSpPr>
              <a:grpSpLocks/>
            </p:cNvGrpSpPr>
            <p:nvPr/>
          </p:nvGrpSpPr>
          <p:grpSpPr bwMode="auto">
            <a:xfrm>
              <a:off x="3957638" y="5091476"/>
              <a:ext cx="171450" cy="1165229"/>
              <a:chOff x="112099728" y="105931681"/>
              <a:chExt cx="170831" cy="1165800"/>
            </a:xfrm>
          </p:grpSpPr>
          <p:sp>
            <p:nvSpPr>
              <p:cNvPr id="22" name="Rectangle 7"/>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3" name="Rectangle 8"/>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4" name="Rectangle 9"/>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8" name="Group 10"/>
            <p:cNvGrpSpPr>
              <a:grpSpLocks/>
            </p:cNvGrpSpPr>
            <p:nvPr/>
          </p:nvGrpSpPr>
          <p:grpSpPr bwMode="auto">
            <a:xfrm>
              <a:off x="8701088" y="4447632"/>
              <a:ext cx="169862" cy="1163632"/>
              <a:chOff x="116843535" y="105289350"/>
              <a:chExt cx="170420" cy="1163658"/>
            </a:xfrm>
          </p:grpSpPr>
          <p:sp>
            <p:nvSpPr>
              <p:cNvPr id="19" name="Rectangle 18"/>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0" name="Rectangle 19"/>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1" name="Rectangle 20"/>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5" name="object 5"/>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p:sp>
        <p:nvSpPr>
          <p:cNvPr id="2" name="object 2"/>
          <p:cNvSpPr txBox="1">
            <a:spLocks noGrp="1"/>
          </p:cNvSpPr>
          <p:nvPr>
            <p:ph type="title"/>
          </p:nvPr>
        </p:nvSpPr>
        <p:spPr>
          <a:xfrm>
            <a:off x="3252676" y="498197"/>
            <a:ext cx="5810294" cy="520655"/>
          </a:xfrm>
          <a:prstGeom prst="rect">
            <a:avLst/>
          </a:prstGeom>
        </p:spPr>
        <p:txBody>
          <a:bodyPr vert="horz" wrap="square" lIns="0" tIns="12700" rIns="0" bIns="0" rtlCol="0">
            <a:spAutoFit/>
          </a:bodyPr>
          <a:lstStyle/>
          <a:p>
            <a:pPr marL="12700">
              <a:lnSpc>
                <a:spcPct val="100000"/>
              </a:lnSpc>
              <a:spcBef>
                <a:spcPts val="100"/>
              </a:spcBef>
            </a:pPr>
            <a:r>
              <a:rPr lang="fr-FR" spc="-20" dirty="0">
                <a:solidFill>
                  <a:srgbClr val="00B0F0"/>
                </a:solidFill>
              </a:rPr>
              <a:t>Et concrètement…</a:t>
            </a:r>
            <a:endParaRPr spc="-20" dirty="0">
              <a:solidFill>
                <a:srgbClr val="00B0F0"/>
              </a:solidFill>
            </a:endParaRPr>
          </a:p>
        </p:txBody>
      </p:sp>
      <p:sp>
        <p:nvSpPr>
          <p:cNvPr id="5" name="Rectangle 2">
            <a:extLst>
              <a:ext uri="{FF2B5EF4-FFF2-40B4-BE49-F238E27FC236}">
                <a16:creationId xmlns:a16="http://schemas.microsoft.com/office/drawing/2014/main" id="{6E8A83C7-C9E9-49C3-EBF7-396B7AD72B6D}"/>
              </a:ext>
            </a:extLst>
          </p:cNvPr>
          <p:cNvSpPr>
            <a:spLocks noChangeArrowheads="1"/>
          </p:cNvSpPr>
          <p:nvPr/>
        </p:nvSpPr>
        <p:spPr bwMode="auto">
          <a:xfrm>
            <a:off x="0" y="-3231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
        <p:nvSpPr>
          <p:cNvPr id="10" name="ZoneTexte 9">
            <a:extLst>
              <a:ext uri="{FF2B5EF4-FFF2-40B4-BE49-F238E27FC236}">
                <a16:creationId xmlns:a16="http://schemas.microsoft.com/office/drawing/2014/main" id="{CA036672-9A41-CB0D-7B81-1CE18DD5908A}"/>
              </a:ext>
            </a:extLst>
          </p:cNvPr>
          <p:cNvSpPr txBox="1"/>
          <p:nvPr/>
        </p:nvSpPr>
        <p:spPr>
          <a:xfrm>
            <a:off x="95764" y="1594201"/>
            <a:ext cx="8847070" cy="4462760"/>
          </a:xfrm>
          <a:prstGeom prst="rect">
            <a:avLst/>
          </a:prstGeom>
          <a:noFill/>
        </p:spPr>
        <p:txBody>
          <a:bodyPr wrap="square">
            <a:spAutoFit/>
          </a:bodyPr>
          <a:lstStyle/>
          <a:p>
            <a:endParaRPr lang="fr-FR" sz="2400" dirty="0"/>
          </a:p>
          <a:p>
            <a:r>
              <a:rPr lang="fr-FR" sz="2000" dirty="0"/>
              <a:t>- pré-remplissage à partir d’une extraction des données issues des DSN 2023</a:t>
            </a:r>
          </a:p>
          <a:p>
            <a:r>
              <a:rPr lang="fr-FR" sz="2000" dirty="0"/>
              <a:t>Attention cependant, il est recommandé de contrôler les informations </a:t>
            </a:r>
            <a:r>
              <a:rPr lang="fr-FR" sz="2000" dirty="0" err="1"/>
              <a:t>pré-remplies</a:t>
            </a:r>
            <a:r>
              <a:rPr lang="fr-FR" sz="2000" dirty="0"/>
              <a:t>, notamment sur les volets Rémunérations et Temps de travail ;</a:t>
            </a:r>
          </a:p>
          <a:p>
            <a:endParaRPr lang="fr-FR" sz="2000" dirty="0"/>
          </a:p>
          <a:p>
            <a:r>
              <a:rPr lang="fr-FR" sz="2000" dirty="0"/>
              <a:t>- mode de saisie « agent par agent » ou « consolidé » : la saisie agent par agent est recommandée si votre collectivité compte moins de 25 agents ;</a:t>
            </a:r>
          </a:p>
          <a:p>
            <a:endParaRPr lang="fr-FR" sz="2000" dirty="0"/>
          </a:p>
          <a:p>
            <a:r>
              <a:rPr lang="fr-FR" sz="2000" dirty="0"/>
              <a:t>-  contrôles de cohérences détaillés, pour vous accompagner tout au long de la saisie ;</a:t>
            </a:r>
          </a:p>
          <a:p>
            <a:endParaRPr lang="fr-FR" sz="2000" dirty="0"/>
          </a:p>
          <a:p>
            <a:r>
              <a:rPr lang="fr-FR" sz="2000" dirty="0"/>
              <a:t>- des compléments d’informations (infobulle) ainsi qu’une foire aux questions et des guides utilisateurs sont disponibles sur </a:t>
            </a:r>
            <a:r>
              <a:rPr lang="fr-FR" sz="2000" dirty="0">
                <a:hlinkClick r:id="rId3"/>
              </a:rPr>
              <a:t>https://donnees-sociales.fr/mode-demploi-2-2/</a:t>
            </a:r>
            <a:r>
              <a:rPr lang="fr-FR" sz="2000" dirty="0"/>
              <a:t> </a:t>
            </a:r>
          </a:p>
        </p:txBody>
      </p:sp>
    </p:spTree>
    <p:extLst>
      <p:ext uri="{BB962C8B-B14F-4D97-AF65-F5344CB8AC3E}">
        <p14:creationId xmlns:p14="http://schemas.microsoft.com/office/powerpoint/2010/main" val="9460622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a:extLst>
              <a:ext uri="{FF2B5EF4-FFF2-40B4-BE49-F238E27FC236}">
                <a16:creationId xmlns:a16="http://schemas.microsoft.com/office/drawing/2014/main" id="{8F28F731-1CC1-5794-CE19-12C85F7F86F2}"/>
              </a:ext>
            </a:extLst>
          </p:cNvPr>
          <p:cNvSpPr>
            <a:spLocks noGrp="1"/>
          </p:cNvSpPr>
          <p:nvPr>
            <p:ph idx="1"/>
          </p:nvPr>
        </p:nvSpPr>
        <p:spPr>
          <a:xfrm>
            <a:off x="575949" y="1549483"/>
            <a:ext cx="7886700" cy="520655"/>
          </a:xfrm>
        </p:spPr>
        <p:txBody>
          <a:bodyPr>
            <a:normAutofit fontScale="25000" lnSpcReduction="20000"/>
          </a:bodyPr>
          <a:lstStyle/>
          <a:p>
            <a:pPr>
              <a:buFontTx/>
              <a:buChar char="-"/>
            </a:pPr>
            <a:r>
              <a:rPr lang="fr-FR" sz="9600" b="1" dirty="0">
                <a:solidFill>
                  <a:srgbClr val="00B0F0"/>
                </a:solidFill>
              </a:rPr>
              <a:t>Si, sur l’année 2023, votre entité n’avait pas d’agent territorial rémunéré </a:t>
            </a:r>
            <a:r>
              <a:rPr lang="fr-FR" sz="9600" dirty="0"/>
              <a:t>: il convient malgré tout de vous connecter et de transmettre un RSU « à vide » </a:t>
            </a:r>
          </a:p>
          <a:p>
            <a:pPr>
              <a:buFontTx/>
              <a:buChar char="-"/>
            </a:pPr>
            <a:endParaRPr lang="fr-FR" sz="9600" dirty="0"/>
          </a:p>
          <a:p>
            <a:pPr marL="0" indent="0">
              <a:buNone/>
            </a:pPr>
            <a:endParaRPr lang="fr-FR" sz="9600" dirty="0"/>
          </a:p>
          <a:p>
            <a:pPr marL="0" indent="0">
              <a:buNone/>
            </a:pPr>
            <a:r>
              <a:rPr lang="fr-FR" sz="9600" dirty="0"/>
              <a:t>- </a:t>
            </a:r>
            <a:r>
              <a:rPr lang="fr-FR" sz="9600" b="1" dirty="0">
                <a:solidFill>
                  <a:srgbClr val="00B0F0"/>
                </a:solidFill>
              </a:rPr>
              <a:t>Si votre entité a été dissoute ou a simplement changé de numéro SIRET </a:t>
            </a:r>
            <a:r>
              <a:rPr lang="fr-FR" sz="9600" dirty="0"/>
              <a:t>(CCAS, syndicat, commune…), il convient donc de transmettre un RSU « à vide » via l’application, et d’effectuer les démarches nécessaires auprès de l’INSEE. Un simple e-mail à l’adresse sirene-secteur-public@insee.fr vous permettra de signaler ce changement, en adressant en pièce jointe la délibération entérinant la suppression.</a:t>
            </a:r>
          </a:p>
          <a:p>
            <a:pPr>
              <a:buFontTx/>
              <a:buChar char="-"/>
            </a:pPr>
            <a:endParaRPr lang="fr-FR" dirty="0">
              <a:solidFill>
                <a:srgbClr val="00B0F0"/>
              </a:solidFill>
            </a:endParaRPr>
          </a:p>
          <a:p>
            <a:pPr>
              <a:buFontTx/>
              <a:buChar char="-"/>
            </a:pPr>
            <a:endParaRPr lang="fr-FR" dirty="0">
              <a:solidFill>
                <a:srgbClr val="00B0F0"/>
              </a:solidFill>
            </a:endParaRPr>
          </a:p>
          <a:p>
            <a:pPr marL="0" indent="0">
              <a:buNone/>
            </a:pPr>
            <a:endParaRPr lang="fr-FR" dirty="0">
              <a:solidFill>
                <a:srgbClr val="00B0F0"/>
              </a:solidFill>
            </a:endParaRPr>
          </a:p>
        </p:txBody>
      </p:sp>
      <p:pic>
        <p:nvPicPr>
          <p:cNvPr id="11" name="Image 10" descr="Logo_CDG18_BS.jpg"/>
          <p:cNvPicPr>
            <a:picLocks noChangeAspect="1"/>
          </p:cNvPicPr>
          <p:nvPr/>
        </p:nvPicPr>
        <p:blipFill>
          <a:blip r:embed="rId2"/>
          <a:stretch>
            <a:fillRect/>
          </a:stretch>
        </p:blipFill>
        <p:spPr>
          <a:xfrm>
            <a:off x="0" y="0"/>
            <a:ext cx="1422426" cy="1443762"/>
          </a:xfrm>
          <a:prstGeom prst="rect">
            <a:avLst/>
          </a:prstGeom>
        </p:spPr>
      </p:pic>
      <p:grpSp>
        <p:nvGrpSpPr>
          <p:cNvPr id="6" name="Groupe 14"/>
          <p:cNvGrpSpPr>
            <a:grpSpLocks/>
          </p:cNvGrpSpPr>
          <p:nvPr/>
        </p:nvGrpSpPr>
        <p:grpSpPr bwMode="auto">
          <a:xfrm>
            <a:off x="1482068" y="152400"/>
            <a:ext cx="7661932" cy="1314472"/>
            <a:chOff x="2521302" y="4447632"/>
            <a:chExt cx="6645275" cy="2324642"/>
          </a:xfrm>
        </p:grpSpPr>
        <p:sp>
          <p:nvSpPr>
            <p:cNvPr id="14" name="Oval 2"/>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5" name="Rectangle 3"/>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6" name="Text Box 4"/>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7" name="Group 6"/>
            <p:cNvGrpSpPr>
              <a:grpSpLocks/>
            </p:cNvGrpSpPr>
            <p:nvPr/>
          </p:nvGrpSpPr>
          <p:grpSpPr bwMode="auto">
            <a:xfrm>
              <a:off x="3957638" y="5091476"/>
              <a:ext cx="171450" cy="1165229"/>
              <a:chOff x="112099728" y="105931681"/>
              <a:chExt cx="170831" cy="1165800"/>
            </a:xfrm>
          </p:grpSpPr>
          <p:sp>
            <p:nvSpPr>
              <p:cNvPr id="22" name="Rectangle 7"/>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3" name="Rectangle 8"/>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4" name="Rectangle 9"/>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8" name="Group 10"/>
            <p:cNvGrpSpPr>
              <a:grpSpLocks/>
            </p:cNvGrpSpPr>
            <p:nvPr/>
          </p:nvGrpSpPr>
          <p:grpSpPr bwMode="auto">
            <a:xfrm>
              <a:off x="8701088" y="4447632"/>
              <a:ext cx="169862" cy="1163632"/>
              <a:chOff x="116843535" y="105289350"/>
              <a:chExt cx="170420" cy="1163658"/>
            </a:xfrm>
          </p:grpSpPr>
          <p:sp>
            <p:nvSpPr>
              <p:cNvPr id="19" name="Rectangle 18"/>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0" name="Rectangle 19"/>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1" name="Rectangle 20"/>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5" name="object 5"/>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p:sp>
        <p:nvSpPr>
          <p:cNvPr id="2" name="object 2"/>
          <p:cNvSpPr txBox="1">
            <a:spLocks noGrp="1"/>
          </p:cNvSpPr>
          <p:nvPr>
            <p:ph type="title"/>
          </p:nvPr>
        </p:nvSpPr>
        <p:spPr>
          <a:xfrm>
            <a:off x="3252676" y="498197"/>
            <a:ext cx="5810294" cy="520655"/>
          </a:xfrm>
          <a:prstGeom prst="rect">
            <a:avLst/>
          </a:prstGeom>
        </p:spPr>
        <p:txBody>
          <a:bodyPr vert="horz" wrap="square" lIns="0" tIns="12700" rIns="0" bIns="0" rtlCol="0">
            <a:spAutoFit/>
          </a:bodyPr>
          <a:lstStyle/>
          <a:p>
            <a:pPr marL="12700">
              <a:lnSpc>
                <a:spcPct val="100000"/>
              </a:lnSpc>
              <a:spcBef>
                <a:spcPts val="100"/>
              </a:spcBef>
            </a:pPr>
            <a:r>
              <a:rPr lang="fr-FR" spc="-20" dirty="0">
                <a:solidFill>
                  <a:srgbClr val="00B0F0"/>
                </a:solidFill>
              </a:rPr>
              <a:t>Les cas particuliers</a:t>
            </a:r>
            <a:endParaRPr spc="-20" dirty="0">
              <a:solidFill>
                <a:srgbClr val="00B0F0"/>
              </a:solidFill>
            </a:endParaRPr>
          </a:p>
        </p:txBody>
      </p:sp>
      <p:sp>
        <p:nvSpPr>
          <p:cNvPr id="5" name="Rectangle 2">
            <a:extLst>
              <a:ext uri="{FF2B5EF4-FFF2-40B4-BE49-F238E27FC236}">
                <a16:creationId xmlns:a16="http://schemas.microsoft.com/office/drawing/2014/main" id="{6E8A83C7-C9E9-49C3-EBF7-396B7AD72B6D}"/>
              </a:ext>
            </a:extLst>
          </p:cNvPr>
          <p:cNvSpPr>
            <a:spLocks noChangeArrowheads="1"/>
          </p:cNvSpPr>
          <p:nvPr/>
        </p:nvSpPr>
        <p:spPr bwMode="auto">
          <a:xfrm>
            <a:off x="0" y="-3231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846781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Image 8" descr="Logo_CDG18_BS.jpg"/>
          <p:cNvPicPr>
            <a:picLocks noChangeAspect="1"/>
          </p:cNvPicPr>
          <p:nvPr/>
        </p:nvPicPr>
        <p:blipFill>
          <a:blip r:embed="rId2"/>
          <a:stretch>
            <a:fillRect/>
          </a:stretch>
        </p:blipFill>
        <p:spPr>
          <a:xfrm>
            <a:off x="152400" y="0"/>
            <a:ext cx="1422426" cy="1443762"/>
          </a:xfrm>
          <a:prstGeom prst="rect">
            <a:avLst/>
          </a:prstGeom>
        </p:spPr>
      </p:pic>
      <p:grpSp>
        <p:nvGrpSpPr>
          <p:cNvPr id="4" name="Groupe 14"/>
          <p:cNvGrpSpPr>
            <a:grpSpLocks/>
          </p:cNvGrpSpPr>
          <p:nvPr/>
        </p:nvGrpSpPr>
        <p:grpSpPr bwMode="auto">
          <a:xfrm>
            <a:off x="1357290" y="285728"/>
            <a:ext cx="7661932" cy="2016596"/>
            <a:chOff x="2521302" y="4447632"/>
            <a:chExt cx="6645275" cy="2324642"/>
          </a:xfrm>
        </p:grpSpPr>
        <p:sp>
          <p:nvSpPr>
            <p:cNvPr id="12" name="Oval 2"/>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3" name="Rectangle 3"/>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4" name="Text Box 4"/>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5" name="Group 6"/>
            <p:cNvGrpSpPr>
              <a:grpSpLocks/>
            </p:cNvGrpSpPr>
            <p:nvPr/>
          </p:nvGrpSpPr>
          <p:grpSpPr bwMode="auto">
            <a:xfrm>
              <a:off x="3957638" y="5091476"/>
              <a:ext cx="171450" cy="1165229"/>
              <a:chOff x="112099728" y="105931681"/>
              <a:chExt cx="170831" cy="1165800"/>
            </a:xfrm>
          </p:grpSpPr>
          <p:sp>
            <p:nvSpPr>
              <p:cNvPr id="20" name="Rectangle 7"/>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1" name="Rectangle 8"/>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2" name="Rectangle 9"/>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6" name="Group 10"/>
            <p:cNvGrpSpPr>
              <a:grpSpLocks/>
            </p:cNvGrpSpPr>
            <p:nvPr/>
          </p:nvGrpSpPr>
          <p:grpSpPr bwMode="auto">
            <a:xfrm>
              <a:off x="8701088" y="4447632"/>
              <a:ext cx="169862" cy="1163632"/>
              <a:chOff x="116843535" y="105289350"/>
              <a:chExt cx="170420" cy="1163658"/>
            </a:xfrm>
          </p:grpSpPr>
          <p:sp>
            <p:nvSpPr>
              <p:cNvPr id="17" name="Rectangle 16"/>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18" name="Rectangle 17"/>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19" name="Rectangle 18"/>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3" name="object 5"/>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p:graphicFrame>
        <p:nvGraphicFramePr>
          <p:cNvPr id="25" name="Diagramme 24"/>
          <p:cNvGraphicFramePr/>
          <p:nvPr>
            <p:extLst>
              <p:ext uri="{D42A27DB-BD31-4B8C-83A1-F6EECF244321}">
                <p14:modId xmlns:p14="http://schemas.microsoft.com/office/powerpoint/2010/main" val="2830274557"/>
              </p:ext>
            </p:extLst>
          </p:nvPr>
        </p:nvGraphicFramePr>
        <p:xfrm>
          <a:off x="685800" y="2286000"/>
          <a:ext cx="71628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1224639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262948" y="2192015"/>
            <a:ext cx="8756274" cy="4139434"/>
          </a:xfrm>
          <a:prstGeom prst="rect">
            <a:avLst/>
          </a:prstGeom>
        </p:spPr>
        <p:txBody>
          <a:bodyPr vert="horz" wrap="square" lIns="0" tIns="10001" rIns="0" bIns="0" rtlCol="0">
            <a:spAutoFit/>
          </a:bodyPr>
          <a:lstStyle/>
          <a:p>
            <a:pPr marL="266224" indent="-256699">
              <a:spcBef>
                <a:spcPts val="79"/>
              </a:spcBef>
              <a:buFont typeface="Wingdings"/>
              <a:buChar char=""/>
              <a:tabLst>
                <a:tab pos="266224" algn="l"/>
              </a:tabLst>
            </a:pPr>
            <a:r>
              <a:rPr b="1" dirty="0">
                <a:solidFill>
                  <a:srgbClr val="00B0F0"/>
                </a:solidFill>
                <a:latin typeface="Calibri" panose="020F0502020204030204" pitchFamily="34" charset="0"/>
                <a:cs typeface="Calibri" panose="020F0502020204030204" pitchFamily="34" charset="0"/>
              </a:rPr>
              <a:t>Une</a:t>
            </a:r>
            <a:r>
              <a:rPr b="1" spc="-34" dirty="0">
                <a:solidFill>
                  <a:srgbClr val="00B0F0"/>
                </a:solidFill>
                <a:latin typeface="Calibri" panose="020F0502020204030204" pitchFamily="34" charset="0"/>
                <a:cs typeface="Calibri" panose="020F0502020204030204" pitchFamily="34" charset="0"/>
              </a:rPr>
              <a:t> </a:t>
            </a:r>
            <a:r>
              <a:rPr b="1" spc="-8" dirty="0">
                <a:solidFill>
                  <a:srgbClr val="00B0F0"/>
                </a:solidFill>
                <a:latin typeface="Calibri" panose="020F0502020204030204" pitchFamily="34" charset="0"/>
                <a:cs typeface="Calibri" panose="020F0502020204030204" pitchFamily="34" charset="0"/>
              </a:rPr>
              <a:t>médiation:</a:t>
            </a:r>
            <a:endParaRPr dirty="0">
              <a:solidFill>
                <a:srgbClr val="00B0F0"/>
              </a:solidFill>
              <a:latin typeface="Calibri" panose="020F0502020204030204" pitchFamily="34" charset="0"/>
              <a:cs typeface="Calibri" panose="020F0502020204030204" pitchFamily="34" charset="0"/>
            </a:endParaRPr>
          </a:p>
          <a:p>
            <a:pPr marL="266224" indent="-256699">
              <a:spcBef>
                <a:spcPts val="1808"/>
              </a:spcBef>
              <a:buClr>
                <a:srgbClr val="6F2F9F"/>
              </a:buClr>
              <a:buFont typeface="Arial"/>
              <a:buChar char="•"/>
              <a:tabLst>
                <a:tab pos="266224" algn="l"/>
              </a:tabLst>
            </a:pPr>
            <a:r>
              <a:rPr dirty="0">
                <a:latin typeface="Calibri" panose="020F0502020204030204" pitchFamily="34" charset="0"/>
                <a:cs typeface="Calibri" panose="020F0502020204030204" pitchFamily="34" charset="0"/>
              </a:rPr>
              <a:t>Un</a:t>
            </a:r>
            <a:r>
              <a:rPr spc="-34" dirty="0">
                <a:latin typeface="Calibri" panose="020F0502020204030204" pitchFamily="34" charset="0"/>
                <a:cs typeface="Calibri" panose="020F0502020204030204" pitchFamily="34" charset="0"/>
              </a:rPr>
              <a:t> </a:t>
            </a:r>
            <a:r>
              <a:rPr dirty="0">
                <a:latin typeface="Calibri" panose="020F0502020204030204" pitchFamily="34" charset="0"/>
                <a:cs typeface="Calibri" panose="020F0502020204030204" pitchFamily="34" charset="0"/>
              </a:rPr>
              <a:t>mode</a:t>
            </a:r>
            <a:r>
              <a:rPr spc="-23" dirty="0">
                <a:latin typeface="Calibri" panose="020F0502020204030204" pitchFamily="34" charset="0"/>
                <a:cs typeface="Calibri" panose="020F0502020204030204" pitchFamily="34" charset="0"/>
              </a:rPr>
              <a:t> </a:t>
            </a:r>
            <a:r>
              <a:rPr dirty="0">
                <a:latin typeface="Calibri" panose="020F0502020204030204" pitchFamily="34" charset="0"/>
                <a:cs typeface="Calibri" panose="020F0502020204030204" pitchFamily="34" charset="0"/>
              </a:rPr>
              <a:t>de</a:t>
            </a:r>
            <a:r>
              <a:rPr spc="-23" dirty="0">
                <a:latin typeface="Calibri" panose="020F0502020204030204" pitchFamily="34" charset="0"/>
                <a:cs typeface="Calibri" panose="020F0502020204030204" pitchFamily="34" charset="0"/>
              </a:rPr>
              <a:t> </a:t>
            </a:r>
            <a:r>
              <a:rPr dirty="0">
                <a:latin typeface="Calibri" panose="020F0502020204030204" pitchFamily="34" charset="0"/>
                <a:cs typeface="Calibri" panose="020F0502020204030204" pitchFamily="34" charset="0"/>
              </a:rPr>
              <a:t>règlement</a:t>
            </a:r>
            <a:r>
              <a:rPr spc="-8" dirty="0">
                <a:latin typeface="Calibri" panose="020F0502020204030204" pitchFamily="34" charset="0"/>
                <a:cs typeface="Calibri" panose="020F0502020204030204" pitchFamily="34" charset="0"/>
              </a:rPr>
              <a:t> </a:t>
            </a:r>
            <a:r>
              <a:rPr dirty="0">
                <a:latin typeface="Calibri" panose="020F0502020204030204" pitchFamily="34" charset="0"/>
                <a:cs typeface="Calibri" panose="020F0502020204030204" pitchFamily="34" charset="0"/>
              </a:rPr>
              <a:t>amiable</a:t>
            </a:r>
            <a:r>
              <a:rPr spc="-23" dirty="0">
                <a:latin typeface="Calibri" panose="020F0502020204030204" pitchFamily="34" charset="0"/>
                <a:cs typeface="Calibri" panose="020F0502020204030204" pitchFamily="34" charset="0"/>
              </a:rPr>
              <a:t> </a:t>
            </a:r>
            <a:r>
              <a:rPr dirty="0">
                <a:latin typeface="Calibri" panose="020F0502020204030204" pitchFamily="34" charset="0"/>
                <a:cs typeface="Calibri" panose="020F0502020204030204" pitchFamily="34" charset="0"/>
              </a:rPr>
              <a:t>des</a:t>
            </a:r>
            <a:r>
              <a:rPr spc="-15" dirty="0">
                <a:latin typeface="Calibri" panose="020F0502020204030204" pitchFamily="34" charset="0"/>
                <a:cs typeface="Calibri" panose="020F0502020204030204" pitchFamily="34" charset="0"/>
              </a:rPr>
              <a:t> </a:t>
            </a:r>
            <a:r>
              <a:rPr spc="-8" dirty="0">
                <a:latin typeface="Calibri" panose="020F0502020204030204" pitchFamily="34" charset="0"/>
                <a:cs typeface="Calibri" panose="020F0502020204030204" pitchFamily="34" charset="0"/>
              </a:rPr>
              <a:t>différends</a:t>
            </a:r>
            <a:endParaRPr dirty="0">
              <a:latin typeface="Calibri" panose="020F0502020204030204" pitchFamily="34" charset="0"/>
              <a:cs typeface="Calibri" panose="020F0502020204030204" pitchFamily="34" charset="0"/>
            </a:endParaRPr>
          </a:p>
          <a:p>
            <a:pPr marL="266224" indent="-256699">
              <a:spcBef>
                <a:spcPts val="1800"/>
              </a:spcBef>
              <a:buClr>
                <a:srgbClr val="6F2F9F"/>
              </a:buClr>
              <a:buFont typeface="Arial"/>
              <a:buChar char="•"/>
              <a:tabLst>
                <a:tab pos="266224" algn="l"/>
              </a:tabLst>
            </a:pPr>
            <a:r>
              <a:rPr dirty="0">
                <a:latin typeface="Calibri" panose="020F0502020204030204" pitchFamily="34" charset="0"/>
                <a:cs typeface="Calibri" panose="020F0502020204030204" pitchFamily="34" charset="0"/>
              </a:rPr>
              <a:t>Qui</a:t>
            </a:r>
            <a:r>
              <a:rPr spc="-34" dirty="0">
                <a:latin typeface="Calibri" panose="020F0502020204030204" pitchFamily="34" charset="0"/>
                <a:cs typeface="Calibri" panose="020F0502020204030204" pitchFamily="34" charset="0"/>
              </a:rPr>
              <a:t> </a:t>
            </a:r>
            <a:r>
              <a:rPr dirty="0">
                <a:latin typeface="Calibri" panose="020F0502020204030204" pitchFamily="34" charset="0"/>
                <a:cs typeface="Calibri" panose="020F0502020204030204" pitchFamily="34" charset="0"/>
              </a:rPr>
              <a:t>fait</a:t>
            </a:r>
            <a:r>
              <a:rPr spc="-34" dirty="0">
                <a:latin typeface="Calibri" panose="020F0502020204030204" pitchFamily="34" charset="0"/>
                <a:cs typeface="Calibri" panose="020F0502020204030204" pitchFamily="34" charset="0"/>
              </a:rPr>
              <a:t> </a:t>
            </a:r>
            <a:r>
              <a:rPr dirty="0">
                <a:latin typeface="Calibri" panose="020F0502020204030204" pitchFamily="34" charset="0"/>
                <a:cs typeface="Calibri" panose="020F0502020204030204" pitchFamily="34" charset="0"/>
              </a:rPr>
              <a:t>intervenir</a:t>
            </a:r>
            <a:r>
              <a:rPr spc="-11" dirty="0">
                <a:latin typeface="Calibri" panose="020F0502020204030204" pitchFamily="34" charset="0"/>
                <a:cs typeface="Calibri" panose="020F0502020204030204" pitchFamily="34" charset="0"/>
              </a:rPr>
              <a:t> </a:t>
            </a:r>
            <a:r>
              <a:rPr dirty="0">
                <a:latin typeface="Calibri" panose="020F0502020204030204" pitchFamily="34" charset="0"/>
                <a:cs typeface="Calibri" panose="020F0502020204030204" pitchFamily="34" charset="0"/>
              </a:rPr>
              <a:t>un</a:t>
            </a:r>
            <a:r>
              <a:rPr spc="-26" dirty="0">
                <a:latin typeface="Calibri" panose="020F0502020204030204" pitchFamily="34" charset="0"/>
                <a:cs typeface="Calibri" panose="020F0502020204030204" pitchFamily="34" charset="0"/>
              </a:rPr>
              <a:t> </a:t>
            </a:r>
            <a:r>
              <a:rPr dirty="0">
                <a:latin typeface="Calibri" panose="020F0502020204030204" pitchFamily="34" charset="0"/>
                <a:cs typeface="Calibri" panose="020F0502020204030204" pitchFamily="34" charset="0"/>
              </a:rPr>
              <a:t>tiers</a:t>
            </a:r>
            <a:r>
              <a:rPr spc="-23" dirty="0">
                <a:latin typeface="Calibri" panose="020F0502020204030204" pitchFamily="34" charset="0"/>
                <a:cs typeface="Calibri" panose="020F0502020204030204" pitchFamily="34" charset="0"/>
              </a:rPr>
              <a:t> </a:t>
            </a:r>
            <a:r>
              <a:rPr dirty="0">
                <a:latin typeface="Calibri" panose="020F0502020204030204" pitchFamily="34" charset="0"/>
                <a:cs typeface="Calibri" panose="020F0502020204030204" pitchFamily="34" charset="0"/>
              </a:rPr>
              <a:t>neutre,</a:t>
            </a:r>
            <a:r>
              <a:rPr spc="-26" dirty="0">
                <a:latin typeface="Calibri" panose="020F0502020204030204" pitchFamily="34" charset="0"/>
                <a:cs typeface="Calibri" panose="020F0502020204030204" pitchFamily="34" charset="0"/>
              </a:rPr>
              <a:t> </a:t>
            </a:r>
            <a:r>
              <a:rPr dirty="0">
                <a:latin typeface="Calibri" panose="020F0502020204030204" pitchFamily="34" charset="0"/>
                <a:cs typeface="Calibri" panose="020F0502020204030204" pitchFamily="34" charset="0"/>
              </a:rPr>
              <a:t>indépendant</a:t>
            </a:r>
            <a:r>
              <a:rPr spc="-30" dirty="0">
                <a:latin typeface="Calibri" panose="020F0502020204030204" pitchFamily="34" charset="0"/>
                <a:cs typeface="Calibri" panose="020F0502020204030204" pitchFamily="34" charset="0"/>
              </a:rPr>
              <a:t> </a:t>
            </a:r>
            <a:r>
              <a:rPr dirty="0">
                <a:latin typeface="Calibri" panose="020F0502020204030204" pitchFamily="34" charset="0"/>
                <a:cs typeface="Calibri" panose="020F0502020204030204" pitchFamily="34" charset="0"/>
              </a:rPr>
              <a:t>et</a:t>
            </a:r>
            <a:r>
              <a:rPr spc="-34" dirty="0">
                <a:latin typeface="Calibri" panose="020F0502020204030204" pitchFamily="34" charset="0"/>
                <a:cs typeface="Calibri" panose="020F0502020204030204" pitchFamily="34" charset="0"/>
              </a:rPr>
              <a:t> </a:t>
            </a:r>
            <a:r>
              <a:rPr dirty="0">
                <a:latin typeface="Calibri" panose="020F0502020204030204" pitchFamily="34" charset="0"/>
                <a:cs typeface="Calibri" panose="020F0502020204030204" pitchFamily="34" charset="0"/>
              </a:rPr>
              <a:t>impartial:</a:t>
            </a:r>
            <a:r>
              <a:rPr spc="-30" dirty="0">
                <a:latin typeface="Calibri" panose="020F0502020204030204" pitchFamily="34" charset="0"/>
                <a:cs typeface="Calibri" panose="020F0502020204030204" pitchFamily="34" charset="0"/>
              </a:rPr>
              <a:t> </a:t>
            </a:r>
            <a:r>
              <a:rPr dirty="0">
                <a:latin typeface="Calibri" panose="020F0502020204030204" pitchFamily="34" charset="0"/>
                <a:cs typeface="Calibri" panose="020F0502020204030204" pitchFamily="34" charset="0"/>
              </a:rPr>
              <a:t>le</a:t>
            </a:r>
            <a:r>
              <a:rPr spc="-23" dirty="0">
                <a:latin typeface="Calibri" panose="020F0502020204030204" pitchFamily="34" charset="0"/>
                <a:cs typeface="Calibri" panose="020F0502020204030204" pitchFamily="34" charset="0"/>
              </a:rPr>
              <a:t> </a:t>
            </a:r>
            <a:r>
              <a:rPr spc="-8" dirty="0">
                <a:latin typeface="Calibri" panose="020F0502020204030204" pitchFamily="34" charset="0"/>
                <a:cs typeface="Calibri" panose="020F0502020204030204" pitchFamily="34" charset="0"/>
              </a:rPr>
              <a:t>médiateur</a:t>
            </a:r>
            <a:endParaRPr dirty="0">
              <a:latin typeface="Calibri" panose="020F0502020204030204" pitchFamily="34" charset="0"/>
              <a:cs typeface="Calibri" panose="020F0502020204030204" pitchFamily="34" charset="0"/>
            </a:endParaRPr>
          </a:p>
          <a:p>
            <a:pPr marL="266224" indent="-256699">
              <a:spcBef>
                <a:spcPts val="1800"/>
              </a:spcBef>
              <a:buClr>
                <a:srgbClr val="6F2F9F"/>
              </a:buClr>
              <a:buFont typeface="Arial"/>
              <a:buChar char="•"/>
              <a:tabLst>
                <a:tab pos="266224" algn="l"/>
              </a:tabLst>
            </a:pPr>
            <a:r>
              <a:rPr dirty="0">
                <a:latin typeface="Calibri" panose="020F0502020204030204" pitchFamily="34" charset="0"/>
                <a:cs typeface="Calibri" panose="020F0502020204030204" pitchFamily="34" charset="0"/>
              </a:rPr>
              <a:t>Pour</a:t>
            </a:r>
            <a:r>
              <a:rPr spc="-26" dirty="0">
                <a:latin typeface="Calibri" panose="020F0502020204030204" pitchFamily="34" charset="0"/>
                <a:cs typeface="Calibri" panose="020F0502020204030204" pitchFamily="34" charset="0"/>
              </a:rPr>
              <a:t> </a:t>
            </a:r>
            <a:r>
              <a:rPr dirty="0">
                <a:latin typeface="Calibri" panose="020F0502020204030204" pitchFamily="34" charset="0"/>
                <a:cs typeface="Calibri" panose="020F0502020204030204" pitchFamily="34" charset="0"/>
              </a:rPr>
              <a:t>aider</a:t>
            </a:r>
            <a:r>
              <a:rPr spc="-23" dirty="0">
                <a:latin typeface="Calibri" panose="020F0502020204030204" pitchFamily="34" charset="0"/>
                <a:cs typeface="Calibri" panose="020F0502020204030204" pitchFamily="34" charset="0"/>
              </a:rPr>
              <a:t> </a:t>
            </a:r>
            <a:r>
              <a:rPr dirty="0">
                <a:latin typeface="Calibri" panose="020F0502020204030204" pitchFamily="34" charset="0"/>
                <a:cs typeface="Calibri" panose="020F0502020204030204" pitchFamily="34" charset="0"/>
              </a:rPr>
              <a:t>les</a:t>
            </a:r>
            <a:r>
              <a:rPr spc="-15" dirty="0">
                <a:latin typeface="Calibri" panose="020F0502020204030204" pitchFamily="34" charset="0"/>
                <a:cs typeface="Calibri" panose="020F0502020204030204" pitchFamily="34" charset="0"/>
              </a:rPr>
              <a:t> </a:t>
            </a:r>
            <a:r>
              <a:rPr dirty="0">
                <a:latin typeface="Calibri" panose="020F0502020204030204" pitchFamily="34" charset="0"/>
                <a:cs typeface="Calibri" panose="020F0502020204030204" pitchFamily="34" charset="0"/>
              </a:rPr>
              <a:t>parties</a:t>
            </a:r>
            <a:r>
              <a:rPr spc="-19" dirty="0">
                <a:latin typeface="Calibri" panose="020F0502020204030204" pitchFamily="34" charset="0"/>
                <a:cs typeface="Calibri" panose="020F0502020204030204" pitchFamily="34" charset="0"/>
              </a:rPr>
              <a:t> </a:t>
            </a:r>
            <a:r>
              <a:rPr dirty="0">
                <a:latin typeface="Calibri" panose="020F0502020204030204" pitchFamily="34" charset="0"/>
                <a:cs typeface="Calibri" panose="020F0502020204030204" pitchFamily="34" charset="0"/>
              </a:rPr>
              <a:t>à</a:t>
            </a:r>
            <a:r>
              <a:rPr spc="-34" dirty="0">
                <a:latin typeface="Calibri" panose="020F0502020204030204" pitchFamily="34" charset="0"/>
                <a:cs typeface="Calibri" panose="020F0502020204030204" pitchFamily="34" charset="0"/>
              </a:rPr>
              <a:t> </a:t>
            </a:r>
            <a:r>
              <a:rPr dirty="0">
                <a:latin typeface="Calibri" panose="020F0502020204030204" pitchFamily="34" charset="0"/>
                <a:cs typeface="Calibri" panose="020F0502020204030204" pitchFamily="34" charset="0"/>
              </a:rPr>
              <a:t>aboutir</a:t>
            </a:r>
            <a:r>
              <a:rPr spc="-30" dirty="0">
                <a:latin typeface="Calibri" panose="020F0502020204030204" pitchFamily="34" charset="0"/>
                <a:cs typeface="Calibri" panose="020F0502020204030204" pitchFamily="34" charset="0"/>
              </a:rPr>
              <a:t> </a:t>
            </a:r>
            <a:r>
              <a:rPr dirty="0">
                <a:latin typeface="Calibri" panose="020F0502020204030204" pitchFamily="34" charset="0"/>
                <a:cs typeface="Calibri" panose="020F0502020204030204" pitchFamily="34" charset="0"/>
              </a:rPr>
              <a:t>à</a:t>
            </a:r>
            <a:r>
              <a:rPr spc="-30" dirty="0">
                <a:latin typeface="Calibri" panose="020F0502020204030204" pitchFamily="34" charset="0"/>
                <a:cs typeface="Calibri" panose="020F0502020204030204" pitchFamily="34" charset="0"/>
              </a:rPr>
              <a:t> </a:t>
            </a:r>
            <a:r>
              <a:rPr dirty="0">
                <a:latin typeface="Calibri" panose="020F0502020204030204" pitchFamily="34" charset="0"/>
                <a:cs typeface="Calibri" panose="020F0502020204030204" pitchFamily="34" charset="0"/>
              </a:rPr>
              <a:t>une</a:t>
            </a:r>
            <a:r>
              <a:rPr spc="-26" dirty="0">
                <a:latin typeface="Calibri" panose="020F0502020204030204" pitchFamily="34" charset="0"/>
                <a:cs typeface="Calibri" panose="020F0502020204030204" pitchFamily="34" charset="0"/>
              </a:rPr>
              <a:t> </a:t>
            </a:r>
            <a:r>
              <a:rPr dirty="0">
                <a:latin typeface="Calibri" panose="020F0502020204030204" pitchFamily="34" charset="0"/>
                <a:cs typeface="Calibri" panose="020F0502020204030204" pitchFamily="34" charset="0"/>
              </a:rPr>
              <a:t>solution</a:t>
            </a:r>
            <a:r>
              <a:rPr spc="-15" dirty="0">
                <a:latin typeface="Calibri" panose="020F0502020204030204" pitchFamily="34" charset="0"/>
                <a:cs typeface="Calibri" panose="020F0502020204030204" pitchFamily="34" charset="0"/>
              </a:rPr>
              <a:t> </a:t>
            </a:r>
            <a:r>
              <a:rPr dirty="0">
                <a:latin typeface="Calibri" panose="020F0502020204030204" pitchFamily="34" charset="0"/>
                <a:cs typeface="Calibri" panose="020F0502020204030204" pitchFamily="34" charset="0"/>
              </a:rPr>
              <a:t>qu’elles</a:t>
            </a:r>
            <a:r>
              <a:rPr spc="-8" dirty="0">
                <a:latin typeface="Calibri" panose="020F0502020204030204" pitchFamily="34" charset="0"/>
                <a:cs typeface="Calibri" panose="020F0502020204030204" pitchFamily="34" charset="0"/>
              </a:rPr>
              <a:t> </a:t>
            </a:r>
            <a:r>
              <a:rPr dirty="0">
                <a:latin typeface="Calibri" panose="020F0502020204030204" pitchFamily="34" charset="0"/>
                <a:cs typeface="Calibri" panose="020F0502020204030204" pitchFamily="34" charset="0"/>
              </a:rPr>
              <a:t>auront</a:t>
            </a:r>
            <a:r>
              <a:rPr spc="-34" dirty="0">
                <a:latin typeface="Calibri" panose="020F0502020204030204" pitchFamily="34" charset="0"/>
                <a:cs typeface="Calibri" panose="020F0502020204030204" pitchFamily="34" charset="0"/>
              </a:rPr>
              <a:t> </a:t>
            </a:r>
            <a:r>
              <a:rPr spc="-15" dirty="0">
                <a:latin typeface="Calibri" panose="020F0502020204030204" pitchFamily="34" charset="0"/>
                <a:cs typeface="Calibri" panose="020F0502020204030204" pitchFamily="34" charset="0"/>
              </a:rPr>
              <a:t>elles-</a:t>
            </a:r>
            <a:r>
              <a:rPr dirty="0">
                <a:latin typeface="Calibri" panose="020F0502020204030204" pitchFamily="34" charset="0"/>
                <a:cs typeface="Calibri" panose="020F0502020204030204" pitchFamily="34" charset="0"/>
              </a:rPr>
              <a:t>mêmes</a:t>
            </a:r>
            <a:r>
              <a:rPr spc="-8" dirty="0">
                <a:latin typeface="Calibri" panose="020F0502020204030204" pitchFamily="34" charset="0"/>
                <a:cs typeface="Calibri" panose="020F0502020204030204" pitchFamily="34" charset="0"/>
              </a:rPr>
              <a:t> construite</a:t>
            </a:r>
            <a:endParaRPr dirty="0">
              <a:latin typeface="Calibri" panose="020F0502020204030204" pitchFamily="34" charset="0"/>
              <a:cs typeface="Calibri" panose="020F0502020204030204" pitchFamily="34" charset="0"/>
            </a:endParaRPr>
          </a:p>
          <a:p>
            <a:pPr>
              <a:spcBef>
                <a:spcPts val="1553"/>
              </a:spcBef>
            </a:pPr>
            <a:endParaRPr dirty="0">
              <a:solidFill>
                <a:srgbClr val="00B0F0"/>
              </a:solidFill>
              <a:latin typeface="Calibri" panose="020F0502020204030204" pitchFamily="34" charset="0"/>
              <a:cs typeface="Calibri" panose="020F0502020204030204" pitchFamily="34" charset="0"/>
            </a:endParaRPr>
          </a:p>
          <a:p>
            <a:pPr marL="266224" indent="-256699">
              <a:buFont typeface="Wingdings"/>
              <a:buChar char=""/>
              <a:tabLst>
                <a:tab pos="266224" algn="l"/>
              </a:tabLst>
            </a:pPr>
            <a:r>
              <a:rPr b="1" dirty="0">
                <a:solidFill>
                  <a:srgbClr val="00B0F0"/>
                </a:solidFill>
                <a:latin typeface="Calibri" panose="020F0502020204030204" pitchFamily="34" charset="0"/>
                <a:cs typeface="Calibri" panose="020F0502020204030204" pitchFamily="34" charset="0"/>
              </a:rPr>
              <a:t>Préalable</a:t>
            </a:r>
            <a:r>
              <a:rPr b="1" spc="-41" dirty="0">
                <a:solidFill>
                  <a:srgbClr val="00B0F0"/>
                </a:solidFill>
                <a:latin typeface="Calibri" panose="020F0502020204030204" pitchFamily="34" charset="0"/>
                <a:cs typeface="Calibri" panose="020F0502020204030204" pitchFamily="34" charset="0"/>
              </a:rPr>
              <a:t> </a:t>
            </a:r>
            <a:r>
              <a:rPr b="1" dirty="0">
                <a:solidFill>
                  <a:srgbClr val="00B0F0"/>
                </a:solidFill>
                <a:latin typeface="Calibri" panose="020F0502020204030204" pitchFamily="34" charset="0"/>
                <a:cs typeface="Calibri" panose="020F0502020204030204" pitchFamily="34" charset="0"/>
              </a:rPr>
              <a:t>au</a:t>
            </a:r>
            <a:r>
              <a:rPr b="1" spc="-34" dirty="0">
                <a:solidFill>
                  <a:srgbClr val="00B0F0"/>
                </a:solidFill>
                <a:latin typeface="Calibri" panose="020F0502020204030204" pitchFamily="34" charset="0"/>
                <a:cs typeface="Calibri" panose="020F0502020204030204" pitchFamily="34" charset="0"/>
              </a:rPr>
              <a:t> </a:t>
            </a:r>
            <a:r>
              <a:rPr b="1" dirty="0">
                <a:solidFill>
                  <a:srgbClr val="00B0F0"/>
                </a:solidFill>
                <a:latin typeface="Calibri" panose="020F0502020204030204" pitchFamily="34" charset="0"/>
                <a:cs typeface="Calibri" panose="020F0502020204030204" pitchFamily="34" charset="0"/>
              </a:rPr>
              <a:t>contentieux</a:t>
            </a:r>
            <a:r>
              <a:rPr b="1" spc="-23" dirty="0">
                <a:solidFill>
                  <a:srgbClr val="00B0F0"/>
                </a:solidFill>
                <a:latin typeface="Calibri" panose="020F0502020204030204" pitchFamily="34" charset="0"/>
                <a:cs typeface="Calibri" panose="020F0502020204030204" pitchFamily="34" charset="0"/>
              </a:rPr>
              <a:t> </a:t>
            </a:r>
            <a:r>
              <a:rPr b="1" dirty="0">
                <a:solidFill>
                  <a:srgbClr val="00B0F0"/>
                </a:solidFill>
                <a:latin typeface="Calibri" panose="020F0502020204030204" pitchFamily="34" charset="0"/>
                <a:cs typeface="Calibri" panose="020F0502020204030204" pitchFamily="34" charset="0"/>
              </a:rPr>
              <a:t>et</a:t>
            </a:r>
            <a:r>
              <a:rPr b="1" spc="-26" dirty="0">
                <a:solidFill>
                  <a:srgbClr val="00B0F0"/>
                </a:solidFill>
                <a:latin typeface="Calibri" panose="020F0502020204030204" pitchFamily="34" charset="0"/>
                <a:cs typeface="Calibri" panose="020F0502020204030204" pitchFamily="34" charset="0"/>
              </a:rPr>
              <a:t> </a:t>
            </a:r>
            <a:r>
              <a:rPr b="1" spc="-8" dirty="0">
                <a:solidFill>
                  <a:srgbClr val="00B0F0"/>
                </a:solidFill>
                <a:latin typeface="Calibri" panose="020F0502020204030204" pitchFamily="34" charset="0"/>
                <a:cs typeface="Calibri" panose="020F0502020204030204" pitchFamily="34" charset="0"/>
              </a:rPr>
              <a:t>obligatoire</a:t>
            </a:r>
            <a:endParaRPr dirty="0">
              <a:solidFill>
                <a:srgbClr val="00B0F0"/>
              </a:solidFill>
              <a:latin typeface="Calibri" panose="020F0502020204030204" pitchFamily="34" charset="0"/>
              <a:cs typeface="Calibri" panose="020F0502020204030204" pitchFamily="34" charset="0"/>
            </a:endParaRPr>
          </a:p>
          <a:p>
            <a:pPr marL="9525">
              <a:spcBef>
                <a:spcPts val="1811"/>
              </a:spcBef>
            </a:pPr>
            <a:r>
              <a:rPr dirty="0">
                <a:latin typeface="Calibri" panose="020F0502020204030204" pitchFamily="34" charset="0"/>
                <a:cs typeface="Calibri" panose="020F0502020204030204" pitchFamily="34" charset="0"/>
              </a:rPr>
              <a:t>Lorsqu’une</a:t>
            </a:r>
            <a:r>
              <a:rPr spc="-49" dirty="0">
                <a:latin typeface="Calibri" panose="020F0502020204030204" pitchFamily="34" charset="0"/>
                <a:cs typeface="Calibri" panose="020F0502020204030204" pitchFamily="34" charset="0"/>
              </a:rPr>
              <a:t> </a:t>
            </a:r>
            <a:r>
              <a:rPr dirty="0">
                <a:latin typeface="Calibri" panose="020F0502020204030204" pitchFamily="34" charset="0"/>
                <a:cs typeface="Calibri" panose="020F0502020204030204" pitchFamily="34" charset="0"/>
              </a:rPr>
              <a:t>collectivité</a:t>
            </a:r>
            <a:r>
              <a:rPr spc="-11" dirty="0">
                <a:latin typeface="Calibri" panose="020F0502020204030204" pitchFamily="34" charset="0"/>
                <a:cs typeface="Calibri" panose="020F0502020204030204" pitchFamily="34" charset="0"/>
              </a:rPr>
              <a:t> </a:t>
            </a:r>
            <a:r>
              <a:rPr dirty="0">
                <a:latin typeface="Calibri" panose="020F0502020204030204" pitchFamily="34" charset="0"/>
                <a:cs typeface="Calibri" panose="020F0502020204030204" pitchFamily="34" charset="0"/>
              </a:rPr>
              <a:t>ou</a:t>
            </a:r>
            <a:r>
              <a:rPr spc="-41" dirty="0">
                <a:latin typeface="Calibri" panose="020F0502020204030204" pitchFamily="34" charset="0"/>
                <a:cs typeface="Calibri" panose="020F0502020204030204" pitchFamily="34" charset="0"/>
              </a:rPr>
              <a:t> </a:t>
            </a:r>
            <a:r>
              <a:rPr dirty="0">
                <a:latin typeface="Calibri" panose="020F0502020204030204" pitchFamily="34" charset="0"/>
                <a:cs typeface="Calibri" panose="020F0502020204030204" pitchFamily="34" charset="0"/>
              </a:rPr>
              <a:t>un</a:t>
            </a:r>
            <a:r>
              <a:rPr spc="-38" dirty="0">
                <a:latin typeface="Calibri" panose="020F0502020204030204" pitchFamily="34" charset="0"/>
                <a:cs typeface="Calibri" panose="020F0502020204030204" pitchFamily="34" charset="0"/>
              </a:rPr>
              <a:t> </a:t>
            </a:r>
            <a:r>
              <a:rPr dirty="0">
                <a:latin typeface="Calibri" panose="020F0502020204030204" pitchFamily="34" charset="0"/>
                <a:cs typeface="Calibri" panose="020F0502020204030204" pitchFamily="34" charset="0"/>
              </a:rPr>
              <a:t>établissement</a:t>
            </a:r>
            <a:r>
              <a:rPr spc="-34" dirty="0">
                <a:latin typeface="Calibri" panose="020F0502020204030204" pitchFamily="34" charset="0"/>
                <a:cs typeface="Calibri" panose="020F0502020204030204" pitchFamily="34" charset="0"/>
              </a:rPr>
              <a:t> </a:t>
            </a:r>
            <a:r>
              <a:rPr dirty="0">
                <a:latin typeface="Calibri" panose="020F0502020204030204" pitchFamily="34" charset="0"/>
                <a:cs typeface="Calibri" panose="020F0502020204030204" pitchFamily="34" charset="0"/>
              </a:rPr>
              <a:t>public</a:t>
            </a:r>
            <a:r>
              <a:rPr spc="-30" dirty="0">
                <a:latin typeface="Calibri" panose="020F0502020204030204" pitchFamily="34" charset="0"/>
                <a:cs typeface="Calibri" panose="020F0502020204030204" pitchFamily="34" charset="0"/>
              </a:rPr>
              <a:t> </a:t>
            </a:r>
            <a:r>
              <a:rPr dirty="0">
                <a:latin typeface="Calibri" panose="020F0502020204030204" pitchFamily="34" charset="0"/>
                <a:cs typeface="Calibri" panose="020F0502020204030204" pitchFamily="34" charset="0"/>
              </a:rPr>
              <a:t>a</a:t>
            </a:r>
            <a:r>
              <a:rPr spc="-41" dirty="0">
                <a:latin typeface="Calibri" panose="020F0502020204030204" pitchFamily="34" charset="0"/>
                <a:cs typeface="Calibri" panose="020F0502020204030204" pitchFamily="34" charset="0"/>
              </a:rPr>
              <a:t> </a:t>
            </a:r>
            <a:r>
              <a:rPr dirty="0">
                <a:latin typeface="Calibri" panose="020F0502020204030204" pitchFamily="34" charset="0"/>
                <a:cs typeface="Calibri" panose="020F0502020204030204" pitchFamily="34" charset="0"/>
              </a:rPr>
              <a:t>conventionné</a:t>
            </a:r>
            <a:r>
              <a:rPr spc="-41" dirty="0">
                <a:latin typeface="Calibri" panose="020F0502020204030204" pitchFamily="34" charset="0"/>
                <a:cs typeface="Calibri" panose="020F0502020204030204" pitchFamily="34" charset="0"/>
              </a:rPr>
              <a:t> </a:t>
            </a:r>
            <a:r>
              <a:rPr dirty="0">
                <a:latin typeface="Calibri" panose="020F0502020204030204" pitchFamily="34" charset="0"/>
                <a:cs typeface="Calibri" panose="020F0502020204030204" pitchFamily="34" charset="0"/>
              </a:rPr>
              <a:t>avec</a:t>
            </a:r>
            <a:r>
              <a:rPr spc="-34" dirty="0">
                <a:latin typeface="Calibri" panose="020F0502020204030204" pitchFamily="34" charset="0"/>
                <a:cs typeface="Calibri" panose="020F0502020204030204" pitchFamily="34" charset="0"/>
              </a:rPr>
              <a:t> </a:t>
            </a:r>
            <a:r>
              <a:rPr dirty="0">
                <a:latin typeface="Calibri" panose="020F0502020204030204" pitchFamily="34" charset="0"/>
                <a:cs typeface="Calibri" panose="020F0502020204030204" pitchFamily="34" charset="0"/>
              </a:rPr>
              <a:t>un</a:t>
            </a:r>
            <a:r>
              <a:rPr spc="-41" dirty="0">
                <a:latin typeface="Calibri" panose="020F0502020204030204" pitchFamily="34" charset="0"/>
                <a:cs typeface="Calibri" panose="020F0502020204030204" pitchFamily="34" charset="0"/>
              </a:rPr>
              <a:t> </a:t>
            </a:r>
            <a:r>
              <a:rPr spc="-15" dirty="0">
                <a:latin typeface="Calibri" panose="020F0502020204030204" pitchFamily="34" charset="0"/>
                <a:cs typeface="Calibri" panose="020F0502020204030204" pitchFamily="34" charset="0"/>
              </a:rPr>
              <a:t>CDG:</a:t>
            </a:r>
            <a:endParaRPr dirty="0">
              <a:latin typeface="Calibri" panose="020F0502020204030204" pitchFamily="34" charset="0"/>
              <a:cs typeface="Calibri" panose="020F0502020204030204" pitchFamily="34" charset="0"/>
            </a:endParaRPr>
          </a:p>
          <a:p>
            <a:pPr marL="694373" marR="3810" algn="just">
              <a:spcBef>
                <a:spcPts val="1800"/>
              </a:spcBef>
            </a:pPr>
            <a:r>
              <a:rPr dirty="0">
                <a:latin typeface="Calibri" panose="020F0502020204030204" pitchFamily="34" charset="0"/>
                <a:cs typeface="Calibri" panose="020F0502020204030204" pitchFamily="34" charset="0"/>
              </a:rPr>
              <a:t>les</a:t>
            </a:r>
            <a:r>
              <a:rPr spc="64" dirty="0">
                <a:latin typeface="Calibri" panose="020F0502020204030204" pitchFamily="34" charset="0"/>
                <a:cs typeface="Calibri" panose="020F0502020204030204" pitchFamily="34" charset="0"/>
              </a:rPr>
              <a:t> </a:t>
            </a:r>
            <a:r>
              <a:rPr dirty="0">
                <a:latin typeface="Calibri" panose="020F0502020204030204" pitchFamily="34" charset="0"/>
                <a:cs typeface="Calibri" panose="020F0502020204030204" pitchFamily="34" charset="0"/>
              </a:rPr>
              <a:t>agents</a:t>
            </a:r>
            <a:r>
              <a:rPr spc="64" dirty="0">
                <a:latin typeface="Calibri" panose="020F0502020204030204" pitchFamily="34" charset="0"/>
                <a:cs typeface="Calibri" panose="020F0502020204030204" pitchFamily="34" charset="0"/>
              </a:rPr>
              <a:t> </a:t>
            </a:r>
            <a:r>
              <a:rPr dirty="0">
                <a:latin typeface="Calibri" panose="020F0502020204030204" pitchFamily="34" charset="0"/>
                <a:cs typeface="Calibri" panose="020F0502020204030204" pitchFamily="34" charset="0"/>
              </a:rPr>
              <a:t>qui</a:t>
            </a:r>
            <a:r>
              <a:rPr spc="60" dirty="0">
                <a:latin typeface="Calibri" panose="020F0502020204030204" pitchFamily="34" charset="0"/>
                <a:cs typeface="Calibri" panose="020F0502020204030204" pitchFamily="34" charset="0"/>
              </a:rPr>
              <a:t> </a:t>
            </a:r>
            <a:r>
              <a:rPr dirty="0">
                <a:latin typeface="Calibri" panose="020F0502020204030204" pitchFamily="34" charset="0"/>
                <a:cs typeface="Calibri" panose="020F0502020204030204" pitchFamily="34" charset="0"/>
              </a:rPr>
              <a:t>souhaitent</a:t>
            </a:r>
            <a:r>
              <a:rPr spc="68" dirty="0">
                <a:latin typeface="Calibri" panose="020F0502020204030204" pitchFamily="34" charset="0"/>
                <a:cs typeface="Calibri" panose="020F0502020204030204" pitchFamily="34" charset="0"/>
              </a:rPr>
              <a:t> </a:t>
            </a:r>
            <a:r>
              <a:rPr dirty="0">
                <a:latin typeface="Calibri" panose="020F0502020204030204" pitchFamily="34" charset="0"/>
                <a:cs typeface="Calibri" panose="020F0502020204030204" pitchFamily="34" charset="0"/>
              </a:rPr>
              <a:t>contester</a:t>
            </a:r>
            <a:r>
              <a:rPr spc="64" dirty="0">
                <a:latin typeface="Calibri" panose="020F0502020204030204" pitchFamily="34" charset="0"/>
                <a:cs typeface="Calibri" panose="020F0502020204030204" pitchFamily="34" charset="0"/>
              </a:rPr>
              <a:t> </a:t>
            </a:r>
            <a:r>
              <a:rPr dirty="0">
                <a:latin typeface="Calibri" panose="020F0502020204030204" pitchFamily="34" charset="0"/>
                <a:cs typeface="Calibri" panose="020F0502020204030204" pitchFamily="34" charset="0"/>
              </a:rPr>
              <a:t>une</a:t>
            </a:r>
            <a:r>
              <a:rPr spc="60" dirty="0">
                <a:latin typeface="Calibri" panose="020F0502020204030204" pitchFamily="34" charset="0"/>
                <a:cs typeface="Calibri" panose="020F0502020204030204" pitchFamily="34" charset="0"/>
              </a:rPr>
              <a:t> </a:t>
            </a:r>
            <a:r>
              <a:rPr dirty="0">
                <a:latin typeface="Calibri" panose="020F0502020204030204" pitchFamily="34" charset="0"/>
                <a:cs typeface="Calibri" panose="020F0502020204030204" pitchFamily="34" charset="0"/>
              </a:rPr>
              <a:t>décision</a:t>
            </a:r>
            <a:r>
              <a:rPr spc="71" dirty="0">
                <a:latin typeface="Calibri" panose="020F0502020204030204" pitchFamily="34" charset="0"/>
                <a:cs typeface="Calibri" panose="020F0502020204030204" pitchFamily="34" charset="0"/>
              </a:rPr>
              <a:t> </a:t>
            </a:r>
            <a:r>
              <a:rPr dirty="0">
                <a:latin typeface="Calibri" panose="020F0502020204030204" pitchFamily="34" charset="0"/>
                <a:cs typeface="Calibri" panose="020F0502020204030204" pitchFamily="34" charset="0"/>
              </a:rPr>
              <a:t>entrant</a:t>
            </a:r>
            <a:r>
              <a:rPr spc="68" dirty="0">
                <a:latin typeface="Calibri" panose="020F0502020204030204" pitchFamily="34" charset="0"/>
                <a:cs typeface="Calibri" panose="020F0502020204030204" pitchFamily="34" charset="0"/>
              </a:rPr>
              <a:t> </a:t>
            </a:r>
            <a:r>
              <a:rPr dirty="0">
                <a:latin typeface="Calibri" panose="020F0502020204030204" pitchFamily="34" charset="0"/>
                <a:cs typeface="Calibri" panose="020F0502020204030204" pitchFamily="34" charset="0"/>
              </a:rPr>
              <a:t>dans</a:t>
            </a:r>
            <a:r>
              <a:rPr spc="68" dirty="0">
                <a:latin typeface="Calibri" panose="020F0502020204030204" pitchFamily="34" charset="0"/>
                <a:cs typeface="Calibri" panose="020F0502020204030204" pitchFamily="34" charset="0"/>
              </a:rPr>
              <a:t> </a:t>
            </a:r>
            <a:r>
              <a:rPr dirty="0">
                <a:latin typeface="Calibri" panose="020F0502020204030204" pitchFamily="34" charset="0"/>
                <a:cs typeface="Calibri" panose="020F0502020204030204" pitchFamily="34" charset="0"/>
              </a:rPr>
              <a:t>le</a:t>
            </a:r>
            <a:r>
              <a:rPr spc="60" dirty="0">
                <a:latin typeface="Calibri" panose="020F0502020204030204" pitchFamily="34" charset="0"/>
                <a:cs typeface="Calibri" panose="020F0502020204030204" pitchFamily="34" charset="0"/>
              </a:rPr>
              <a:t> </a:t>
            </a:r>
            <a:r>
              <a:rPr dirty="0">
                <a:latin typeface="Calibri" panose="020F0502020204030204" pitchFamily="34" charset="0"/>
                <a:cs typeface="Calibri" panose="020F0502020204030204" pitchFamily="34" charset="0"/>
              </a:rPr>
              <a:t>champ</a:t>
            </a:r>
            <a:r>
              <a:rPr spc="64" dirty="0">
                <a:latin typeface="Calibri" panose="020F0502020204030204" pitchFamily="34" charset="0"/>
                <a:cs typeface="Calibri" panose="020F0502020204030204" pitchFamily="34" charset="0"/>
              </a:rPr>
              <a:t> </a:t>
            </a:r>
            <a:r>
              <a:rPr dirty="0">
                <a:latin typeface="Calibri" panose="020F0502020204030204" pitchFamily="34" charset="0"/>
                <a:cs typeface="Calibri" panose="020F0502020204030204" pitchFamily="34" charset="0"/>
              </a:rPr>
              <a:t>d’application</a:t>
            </a:r>
            <a:r>
              <a:rPr spc="68" dirty="0">
                <a:latin typeface="Calibri" panose="020F0502020204030204" pitchFamily="34" charset="0"/>
                <a:cs typeface="Calibri" panose="020F0502020204030204" pitchFamily="34" charset="0"/>
              </a:rPr>
              <a:t> </a:t>
            </a:r>
            <a:r>
              <a:rPr dirty="0">
                <a:latin typeface="Calibri" panose="020F0502020204030204" pitchFamily="34" charset="0"/>
                <a:cs typeface="Calibri" panose="020F0502020204030204" pitchFamily="34" charset="0"/>
              </a:rPr>
              <a:t>de</a:t>
            </a:r>
            <a:r>
              <a:rPr spc="60" dirty="0">
                <a:latin typeface="Calibri" panose="020F0502020204030204" pitchFamily="34" charset="0"/>
                <a:cs typeface="Calibri" panose="020F0502020204030204" pitchFamily="34" charset="0"/>
              </a:rPr>
              <a:t> </a:t>
            </a:r>
            <a:r>
              <a:rPr spc="-19" dirty="0">
                <a:latin typeface="Calibri" panose="020F0502020204030204" pitchFamily="34" charset="0"/>
                <a:cs typeface="Calibri" panose="020F0502020204030204" pitchFamily="34" charset="0"/>
              </a:rPr>
              <a:t>la </a:t>
            </a:r>
            <a:r>
              <a:rPr dirty="0">
                <a:latin typeface="Calibri" panose="020F0502020204030204" pitchFamily="34" charset="0"/>
                <a:cs typeface="Calibri" panose="020F0502020204030204" pitchFamily="34" charset="0"/>
              </a:rPr>
              <a:t>MPO</a:t>
            </a:r>
            <a:r>
              <a:rPr spc="304" dirty="0">
                <a:latin typeface="Calibri" panose="020F0502020204030204" pitchFamily="34" charset="0"/>
                <a:cs typeface="Calibri" panose="020F0502020204030204" pitchFamily="34" charset="0"/>
              </a:rPr>
              <a:t> </a:t>
            </a:r>
            <a:r>
              <a:rPr dirty="0">
                <a:latin typeface="Calibri" panose="020F0502020204030204" pitchFamily="34" charset="0"/>
                <a:cs typeface="Calibri" panose="020F0502020204030204" pitchFamily="34" charset="0"/>
              </a:rPr>
              <a:t>ne</a:t>
            </a:r>
            <a:r>
              <a:rPr spc="296" dirty="0">
                <a:latin typeface="Calibri" panose="020F0502020204030204" pitchFamily="34" charset="0"/>
                <a:cs typeface="Calibri" panose="020F0502020204030204" pitchFamily="34" charset="0"/>
              </a:rPr>
              <a:t> </a:t>
            </a:r>
            <a:r>
              <a:rPr dirty="0">
                <a:latin typeface="Calibri" panose="020F0502020204030204" pitchFamily="34" charset="0"/>
                <a:cs typeface="Calibri" panose="020F0502020204030204" pitchFamily="34" charset="0"/>
              </a:rPr>
              <a:t>pourront</a:t>
            </a:r>
            <a:r>
              <a:rPr spc="307" dirty="0">
                <a:latin typeface="Calibri" panose="020F0502020204030204" pitchFamily="34" charset="0"/>
                <a:cs typeface="Calibri" panose="020F0502020204030204" pitchFamily="34" charset="0"/>
              </a:rPr>
              <a:t> </a:t>
            </a:r>
            <a:r>
              <a:rPr dirty="0">
                <a:latin typeface="Calibri" panose="020F0502020204030204" pitchFamily="34" charset="0"/>
                <a:cs typeface="Calibri" panose="020F0502020204030204" pitchFamily="34" charset="0"/>
              </a:rPr>
              <a:t>pas</a:t>
            </a:r>
            <a:r>
              <a:rPr spc="300" dirty="0">
                <a:latin typeface="Calibri" panose="020F0502020204030204" pitchFamily="34" charset="0"/>
                <a:cs typeface="Calibri" panose="020F0502020204030204" pitchFamily="34" charset="0"/>
              </a:rPr>
              <a:t> </a:t>
            </a:r>
            <a:r>
              <a:rPr dirty="0">
                <a:latin typeface="Calibri" panose="020F0502020204030204" pitchFamily="34" charset="0"/>
                <a:cs typeface="Calibri" panose="020F0502020204030204" pitchFamily="34" charset="0"/>
              </a:rPr>
              <a:t>saisir</a:t>
            </a:r>
            <a:r>
              <a:rPr spc="300" dirty="0">
                <a:latin typeface="Calibri" panose="020F0502020204030204" pitchFamily="34" charset="0"/>
                <a:cs typeface="Calibri" panose="020F0502020204030204" pitchFamily="34" charset="0"/>
              </a:rPr>
              <a:t> </a:t>
            </a:r>
            <a:r>
              <a:rPr dirty="0">
                <a:latin typeface="Calibri" panose="020F0502020204030204" pitchFamily="34" charset="0"/>
                <a:cs typeface="Calibri" panose="020F0502020204030204" pitchFamily="34" charset="0"/>
              </a:rPr>
              <a:t>le</a:t>
            </a:r>
            <a:r>
              <a:rPr spc="300" dirty="0">
                <a:latin typeface="Calibri" panose="020F0502020204030204" pitchFamily="34" charset="0"/>
                <a:cs typeface="Calibri" panose="020F0502020204030204" pitchFamily="34" charset="0"/>
              </a:rPr>
              <a:t> </a:t>
            </a:r>
            <a:r>
              <a:rPr dirty="0">
                <a:latin typeface="Calibri" panose="020F0502020204030204" pitchFamily="34" charset="0"/>
                <a:cs typeface="Calibri" panose="020F0502020204030204" pitchFamily="34" charset="0"/>
              </a:rPr>
              <a:t>tribunal</a:t>
            </a:r>
            <a:r>
              <a:rPr spc="296" dirty="0">
                <a:latin typeface="Calibri" panose="020F0502020204030204" pitchFamily="34" charset="0"/>
                <a:cs typeface="Calibri" panose="020F0502020204030204" pitchFamily="34" charset="0"/>
              </a:rPr>
              <a:t> </a:t>
            </a:r>
            <a:r>
              <a:rPr dirty="0">
                <a:latin typeface="Calibri" panose="020F0502020204030204" pitchFamily="34" charset="0"/>
                <a:cs typeface="Calibri" panose="020F0502020204030204" pitchFamily="34" charset="0"/>
              </a:rPr>
              <a:t>administratif</a:t>
            </a:r>
            <a:r>
              <a:rPr spc="304" dirty="0">
                <a:latin typeface="Calibri" panose="020F0502020204030204" pitchFamily="34" charset="0"/>
                <a:cs typeface="Calibri" panose="020F0502020204030204" pitchFamily="34" charset="0"/>
              </a:rPr>
              <a:t> </a:t>
            </a:r>
            <a:r>
              <a:rPr dirty="0">
                <a:latin typeface="Calibri" panose="020F0502020204030204" pitchFamily="34" charset="0"/>
                <a:cs typeface="Calibri" panose="020F0502020204030204" pitchFamily="34" charset="0"/>
              </a:rPr>
              <a:t>sans</a:t>
            </a:r>
            <a:r>
              <a:rPr spc="293" dirty="0">
                <a:latin typeface="Calibri" panose="020F0502020204030204" pitchFamily="34" charset="0"/>
                <a:cs typeface="Calibri" panose="020F0502020204030204" pitchFamily="34" charset="0"/>
              </a:rPr>
              <a:t> </a:t>
            </a:r>
            <a:r>
              <a:rPr dirty="0">
                <a:latin typeface="Calibri" panose="020F0502020204030204" pitchFamily="34" charset="0"/>
                <a:cs typeface="Calibri" panose="020F0502020204030204" pitchFamily="34" charset="0"/>
              </a:rPr>
              <a:t>avoir</a:t>
            </a:r>
            <a:r>
              <a:rPr spc="300" dirty="0">
                <a:latin typeface="Calibri" panose="020F0502020204030204" pitchFamily="34" charset="0"/>
                <a:cs typeface="Calibri" panose="020F0502020204030204" pitchFamily="34" charset="0"/>
              </a:rPr>
              <a:t> </a:t>
            </a:r>
            <a:r>
              <a:rPr dirty="0">
                <a:latin typeface="Calibri" panose="020F0502020204030204" pitchFamily="34" charset="0"/>
                <a:cs typeface="Calibri" panose="020F0502020204030204" pitchFamily="34" charset="0"/>
              </a:rPr>
              <a:t>tenter</a:t>
            </a:r>
            <a:r>
              <a:rPr spc="304" dirty="0">
                <a:latin typeface="Calibri" panose="020F0502020204030204" pitchFamily="34" charset="0"/>
                <a:cs typeface="Calibri" panose="020F0502020204030204" pitchFamily="34" charset="0"/>
              </a:rPr>
              <a:t> </a:t>
            </a:r>
            <a:r>
              <a:rPr dirty="0">
                <a:latin typeface="Calibri" panose="020F0502020204030204" pitchFamily="34" charset="0"/>
                <a:cs typeface="Calibri" panose="020F0502020204030204" pitchFamily="34" charset="0"/>
              </a:rPr>
              <a:t>au</a:t>
            </a:r>
            <a:r>
              <a:rPr spc="304" dirty="0">
                <a:latin typeface="Calibri" panose="020F0502020204030204" pitchFamily="34" charset="0"/>
                <a:cs typeface="Calibri" panose="020F0502020204030204" pitchFamily="34" charset="0"/>
              </a:rPr>
              <a:t> </a:t>
            </a:r>
            <a:r>
              <a:rPr dirty="0">
                <a:latin typeface="Calibri" panose="020F0502020204030204" pitchFamily="34" charset="0"/>
                <a:cs typeface="Calibri" panose="020F0502020204030204" pitchFamily="34" charset="0"/>
              </a:rPr>
              <a:t>préalable</a:t>
            </a:r>
            <a:r>
              <a:rPr spc="304" dirty="0">
                <a:latin typeface="Calibri" panose="020F0502020204030204" pitchFamily="34" charset="0"/>
                <a:cs typeface="Calibri" panose="020F0502020204030204" pitchFamily="34" charset="0"/>
              </a:rPr>
              <a:t> </a:t>
            </a:r>
            <a:r>
              <a:rPr spc="-19" dirty="0">
                <a:latin typeface="Calibri" panose="020F0502020204030204" pitchFamily="34" charset="0"/>
                <a:cs typeface="Calibri" panose="020F0502020204030204" pitchFamily="34" charset="0"/>
              </a:rPr>
              <a:t>une </a:t>
            </a:r>
            <a:r>
              <a:rPr dirty="0">
                <a:latin typeface="Calibri" panose="020F0502020204030204" pitchFamily="34" charset="0"/>
                <a:cs typeface="Calibri" panose="020F0502020204030204" pitchFamily="34" charset="0"/>
              </a:rPr>
              <a:t>médiation</a:t>
            </a:r>
            <a:r>
              <a:rPr spc="-26" dirty="0">
                <a:latin typeface="Calibri" panose="020F0502020204030204" pitchFamily="34" charset="0"/>
                <a:cs typeface="Calibri" panose="020F0502020204030204" pitchFamily="34" charset="0"/>
              </a:rPr>
              <a:t> </a:t>
            </a:r>
            <a:r>
              <a:rPr dirty="0">
                <a:latin typeface="Calibri" panose="020F0502020204030204" pitchFamily="34" charset="0"/>
                <a:cs typeface="Calibri" panose="020F0502020204030204" pitchFamily="34" charset="0"/>
              </a:rPr>
              <a:t>avec</a:t>
            </a:r>
            <a:r>
              <a:rPr spc="-30" dirty="0">
                <a:latin typeface="Calibri" panose="020F0502020204030204" pitchFamily="34" charset="0"/>
                <a:cs typeface="Calibri" panose="020F0502020204030204" pitchFamily="34" charset="0"/>
              </a:rPr>
              <a:t> </a:t>
            </a:r>
            <a:r>
              <a:rPr dirty="0" err="1">
                <a:latin typeface="Calibri" panose="020F0502020204030204" pitchFamily="34" charset="0"/>
                <a:cs typeface="Calibri" panose="020F0502020204030204" pitchFamily="34" charset="0"/>
              </a:rPr>
              <a:t>leur</a:t>
            </a:r>
            <a:r>
              <a:rPr spc="-19" dirty="0">
                <a:latin typeface="Calibri" panose="020F0502020204030204" pitchFamily="34" charset="0"/>
                <a:cs typeface="Calibri" panose="020F0502020204030204" pitchFamily="34" charset="0"/>
              </a:rPr>
              <a:t> </a:t>
            </a:r>
            <a:r>
              <a:rPr spc="-8" dirty="0" err="1">
                <a:latin typeface="Calibri" panose="020F0502020204030204" pitchFamily="34" charset="0"/>
                <a:cs typeface="Calibri" panose="020F0502020204030204" pitchFamily="34" charset="0"/>
              </a:rPr>
              <a:t>employeur</a:t>
            </a:r>
            <a:r>
              <a:rPr lang="fr-FR" spc="-8" dirty="0">
                <a:latin typeface="Calibri" panose="020F0502020204030204" pitchFamily="34" charset="0"/>
                <a:cs typeface="Calibri" panose="020F0502020204030204" pitchFamily="34" charset="0"/>
              </a:rPr>
              <a:t>,</a:t>
            </a:r>
            <a:endParaRPr dirty="0">
              <a:latin typeface="Calibri" panose="020F0502020204030204" pitchFamily="34" charset="0"/>
              <a:cs typeface="Calibri" panose="020F0502020204030204" pitchFamily="34" charset="0"/>
            </a:endParaRPr>
          </a:p>
        </p:txBody>
      </p:sp>
      <p:pic>
        <p:nvPicPr>
          <p:cNvPr id="6" name="Image 5" descr="Logo_CDG18_BS.jpg">
            <a:extLst>
              <a:ext uri="{FF2B5EF4-FFF2-40B4-BE49-F238E27FC236}">
                <a16:creationId xmlns:a16="http://schemas.microsoft.com/office/drawing/2014/main" id="{484C6877-0323-86B1-6568-4EBEB1B26E87}"/>
              </a:ext>
            </a:extLst>
          </p:cNvPr>
          <p:cNvPicPr>
            <a:picLocks noChangeAspect="1"/>
          </p:cNvPicPr>
          <p:nvPr/>
        </p:nvPicPr>
        <p:blipFill>
          <a:blip r:embed="rId2"/>
          <a:stretch>
            <a:fillRect/>
          </a:stretch>
        </p:blipFill>
        <p:spPr>
          <a:xfrm>
            <a:off x="124778" y="0"/>
            <a:ext cx="1422426" cy="1443762"/>
          </a:xfrm>
          <a:prstGeom prst="rect">
            <a:avLst/>
          </a:prstGeom>
        </p:spPr>
      </p:pic>
      <p:grpSp>
        <p:nvGrpSpPr>
          <p:cNvPr id="7" name="Groupe 14">
            <a:extLst>
              <a:ext uri="{FF2B5EF4-FFF2-40B4-BE49-F238E27FC236}">
                <a16:creationId xmlns:a16="http://schemas.microsoft.com/office/drawing/2014/main" id="{F577C8C9-6D89-33C6-D5F7-91C38D5AF1AE}"/>
              </a:ext>
            </a:extLst>
          </p:cNvPr>
          <p:cNvGrpSpPr>
            <a:grpSpLocks/>
          </p:cNvGrpSpPr>
          <p:nvPr/>
        </p:nvGrpSpPr>
        <p:grpSpPr bwMode="auto">
          <a:xfrm>
            <a:off x="1357290" y="285728"/>
            <a:ext cx="7661932" cy="1216962"/>
            <a:chOff x="2521302" y="4447632"/>
            <a:chExt cx="6645275" cy="2324642"/>
          </a:xfrm>
        </p:grpSpPr>
        <p:sp>
          <p:nvSpPr>
            <p:cNvPr id="8" name="Oval 2">
              <a:extLst>
                <a:ext uri="{FF2B5EF4-FFF2-40B4-BE49-F238E27FC236}">
                  <a16:creationId xmlns:a16="http://schemas.microsoft.com/office/drawing/2014/main" id="{9AA41AA1-C1CA-E029-0289-56D9F0AA5BB8}"/>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9" name="Rectangle 3">
              <a:extLst>
                <a:ext uri="{FF2B5EF4-FFF2-40B4-BE49-F238E27FC236}">
                  <a16:creationId xmlns:a16="http://schemas.microsoft.com/office/drawing/2014/main" id="{4ABAA695-5B60-BB7C-8EF5-7627D4ACC130}"/>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0" name="Text Box 4">
              <a:extLst>
                <a:ext uri="{FF2B5EF4-FFF2-40B4-BE49-F238E27FC236}">
                  <a16:creationId xmlns:a16="http://schemas.microsoft.com/office/drawing/2014/main" id="{F380C2BE-B93A-020C-D679-AC633E521FF1}"/>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11" name="Group 6">
              <a:extLst>
                <a:ext uri="{FF2B5EF4-FFF2-40B4-BE49-F238E27FC236}">
                  <a16:creationId xmlns:a16="http://schemas.microsoft.com/office/drawing/2014/main" id="{89C20752-7CC5-3EBC-64F9-3BACBE88B4E6}"/>
                </a:ext>
              </a:extLst>
            </p:cNvPr>
            <p:cNvGrpSpPr>
              <a:grpSpLocks/>
            </p:cNvGrpSpPr>
            <p:nvPr/>
          </p:nvGrpSpPr>
          <p:grpSpPr bwMode="auto">
            <a:xfrm>
              <a:off x="3957638" y="5091476"/>
              <a:ext cx="171450" cy="1165229"/>
              <a:chOff x="112099728" y="105931681"/>
              <a:chExt cx="170831" cy="1165800"/>
            </a:xfrm>
          </p:grpSpPr>
          <p:sp>
            <p:nvSpPr>
              <p:cNvPr id="16" name="Rectangle 7">
                <a:extLst>
                  <a:ext uri="{FF2B5EF4-FFF2-40B4-BE49-F238E27FC236}">
                    <a16:creationId xmlns:a16="http://schemas.microsoft.com/office/drawing/2014/main" id="{6F06175C-A54C-78B1-8901-81A234112616}"/>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17" name="Rectangle 8">
                <a:extLst>
                  <a:ext uri="{FF2B5EF4-FFF2-40B4-BE49-F238E27FC236}">
                    <a16:creationId xmlns:a16="http://schemas.microsoft.com/office/drawing/2014/main" id="{AD34F189-D72E-B56A-219F-3F87AD0CD22A}"/>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18" name="Rectangle 9">
                <a:extLst>
                  <a:ext uri="{FF2B5EF4-FFF2-40B4-BE49-F238E27FC236}">
                    <a16:creationId xmlns:a16="http://schemas.microsoft.com/office/drawing/2014/main" id="{AA0847B3-3476-215B-C051-C1916D4DF5EC}"/>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12" name="Group 10">
              <a:extLst>
                <a:ext uri="{FF2B5EF4-FFF2-40B4-BE49-F238E27FC236}">
                  <a16:creationId xmlns:a16="http://schemas.microsoft.com/office/drawing/2014/main" id="{3D0CA711-C713-AD9A-E36F-1CC955517699}"/>
                </a:ext>
              </a:extLst>
            </p:cNvPr>
            <p:cNvGrpSpPr>
              <a:grpSpLocks/>
            </p:cNvGrpSpPr>
            <p:nvPr/>
          </p:nvGrpSpPr>
          <p:grpSpPr bwMode="auto">
            <a:xfrm>
              <a:off x="8701088" y="4447632"/>
              <a:ext cx="169862" cy="1163632"/>
              <a:chOff x="116843535" y="105289350"/>
              <a:chExt cx="170420" cy="1163658"/>
            </a:xfrm>
          </p:grpSpPr>
          <p:sp>
            <p:nvSpPr>
              <p:cNvPr id="13" name="Rectangle 12">
                <a:extLst>
                  <a:ext uri="{FF2B5EF4-FFF2-40B4-BE49-F238E27FC236}">
                    <a16:creationId xmlns:a16="http://schemas.microsoft.com/office/drawing/2014/main" id="{4B41352B-F932-D9BB-856C-18C5E77AE7CD}"/>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14" name="Rectangle 13">
                <a:extLst>
                  <a:ext uri="{FF2B5EF4-FFF2-40B4-BE49-F238E27FC236}">
                    <a16:creationId xmlns:a16="http://schemas.microsoft.com/office/drawing/2014/main" id="{85DE5455-DECD-E3C4-1AE0-4066447EB5FA}"/>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15" name="Rectangle 14">
                <a:extLst>
                  <a:ext uri="{FF2B5EF4-FFF2-40B4-BE49-F238E27FC236}">
                    <a16:creationId xmlns:a16="http://schemas.microsoft.com/office/drawing/2014/main" id="{708186C6-2467-F513-8246-610EDC5D79A6}"/>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19" name="ZoneTexte 18">
            <a:extLst>
              <a:ext uri="{FF2B5EF4-FFF2-40B4-BE49-F238E27FC236}">
                <a16:creationId xmlns:a16="http://schemas.microsoft.com/office/drawing/2014/main" id="{6BFF58C7-C608-005B-B053-353C19D469BB}"/>
              </a:ext>
            </a:extLst>
          </p:cNvPr>
          <p:cNvSpPr txBox="1"/>
          <p:nvPr/>
        </p:nvSpPr>
        <p:spPr>
          <a:xfrm>
            <a:off x="1440645" y="1610480"/>
            <a:ext cx="6262710" cy="461665"/>
          </a:xfrm>
          <a:prstGeom prst="rect">
            <a:avLst/>
          </a:prstGeom>
          <a:noFill/>
        </p:spPr>
        <p:txBody>
          <a:bodyPr wrap="square" rtlCol="0">
            <a:spAutoFit/>
          </a:bodyPr>
          <a:lstStyle/>
          <a:p>
            <a:r>
              <a:rPr lang="fr-FR" sz="2400" b="1" dirty="0">
                <a:solidFill>
                  <a:srgbClr val="FF0000"/>
                </a:solidFill>
              </a:rPr>
              <a:t>La MPO c’est quoi?</a:t>
            </a:r>
          </a:p>
        </p:txBody>
      </p:sp>
    </p:spTree>
  </p:cSld>
  <p:clrMapOvr>
    <a:masterClrMapping/>
  </p:clrMapOvr>
  <p:transition>
    <p:fade/>
  </p:transition>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23442</TotalTime>
  <Words>2354</Words>
  <Application>Microsoft Office PowerPoint</Application>
  <PresentationFormat>Affichage à l'écran (4:3)</PresentationFormat>
  <Paragraphs>309</Paragraphs>
  <Slides>31</Slides>
  <Notes>4</Notes>
  <HiddenSlides>0</HiddenSlides>
  <MMClips>0</MMClips>
  <ScaleCrop>false</ScaleCrop>
  <HeadingPairs>
    <vt:vector size="6" baseType="variant">
      <vt:variant>
        <vt:lpstr>Polices utilisées</vt:lpstr>
      </vt:variant>
      <vt:variant>
        <vt:i4>9</vt:i4>
      </vt:variant>
      <vt:variant>
        <vt:lpstr>Thème</vt:lpstr>
      </vt:variant>
      <vt:variant>
        <vt:i4>1</vt:i4>
      </vt:variant>
      <vt:variant>
        <vt:lpstr>Titres des diapositives</vt:lpstr>
      </vt:variant>
      <vt:variant>
        <vt:i4>31</vt:i4>
      </vt:variant>
    </vt:vector>
  </HeadingPairs>
  <TitlesOfParts>
    <vt:vector size="41" baseType="lpstr">
      <vt:lpstr>Aptos</vt:lpstr>
      <vt:lpstr>Aptos Narrow</vt:lpstr>
      <vt:lpstr>Arial</vt:lpstr>
      <vt:lpstr>Calibri</vt:lpstr>
      <vt:lpstr>Calibri Light</vt:lpstr>
      <vt:lpstr>Ebrima</vt:lpstr>
      <vt:lpstr>Symbol</vt:lpstr>
      <vt:lpstr>Times New Roman</vt:lpstr>
      <vt:lpstr>Wingdings</vt:lpstr>
      <vt:lpstr>Thème Office</vt:lpstr>
      <vt:lpstr>LES VISIOS DU CDG18 Session 11 – Mai 2024</vt:lpstr>
      <vt:lpstr>SOMMAIRE </vt:lpstr>
      <vt:lpstr>Présentation PowerPoint</vt:lpstr>
      <vt:lpstr>CADRE REGLEMENTAIRE</vt:lpstr>
      <vt:lpstr>LANCEMENT DE LA CAMPAGNE</vt:lpstr>
      <vt:lpstr>Et concrètement…</vt:lpstr>
      <vt:lpstr>Les cas particuliers</vt:lpstr>
      <vt:lpstr>Présentation PowerPoint</vt:lpstr>
      <vt:lpstr>Présentation PowerPoint</vt:lpstr>
      <vt:lpstr>Dans quels cas un agent peut-il saisir un médiateur? </vt:lpstr>
      <vt:lpstr>Dans quels cas un agent peut-il saisir un médiateur?</vt:lpstr>
      <vt:lpstr>Les avantages de la Médiation</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DES QUESTIONS ?   MERCI DE VOTRE ATTENTION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L’ACTUALITE JURIDIQUE DE  LA FONCTION PUBLIQUE TERRITORIALE</dc:title>
  <dc:creator>Gdurand</dc:creator>
  <cp:lastModifiedBy>Aurore Vedrenne</cp:lastModifiedBy>
  <cp:revision>216</cp:revision>
  <dcterms:created xsi:type="dcterms:W3CDTF">2022-04-29T09:00:44Z</dcterms:created>
  <dcterms:modified xsi:type="dcterms:W3CDTF">2024-05-16T11:51:50Z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2022-03-24T00:00:00Z</vt:filetime>
  </property>
  <property fmtid="{D5CDD505-2E9C-101B-9397-08002B2CF9AE}" pid="3" name="Creator">
    <vt:lpwstr>Microsoft® PowerPoint® 2010</vt:lpwstr>
  </property>
  <property fmtid="{D5CDD505-2E9C-101B-9397-08002B2CF9AE}" pid="4" name="LastSaved">
    <vt:filetime>2022-04-29T00:00:00Z</vt:filetime>
  </property>
</Properties>
</file>