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8.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4"/>
  </p:notesMasterIdLst>
  <p:sldIdLst>
    <p:sldId id="256" r:id="rId2"/>
    <p:sldId id="362" r:id="rId3"/>
    <p:sldId id="489" r:id="rId4"/>
    <p:sldId id="584" r:id="rId5"/>
    <p:sldId id="578" r:id="rId6"/>
    <p:sldId id="585" r:id="rId7"/>
    <p:sldId id="586" r:id="rId8"/>
    <p:sldId id="587" r:id="rId9"/>
    <p:sldId id="588" r:id="rId10"/>
    <p:sldId id="589" r:id="rId11"/>
    <p:sldId id="590" r:id="rId12"/>
    <p:sldId id="535" r:id="rId13"/>
    <p:sldId id="593" r:id="rId14"/>
    <p:sldId id="592" r:id="rId15"/>
    <p:sldId id="595" r:id="rId16"/>
    <p:sldId id="594" r:id="rId17"/>
    <p:sldId id="596" r:id="rId18"/>
    <p:sldId id="597" r:id="rId19"/>
    <p:sldId id="598" r:id="rId20"/>
    <p:sldId id="556" r:id="rId21"/>
    <p:sldId id="562" r:id="rId22"/>
    <p:sldId id="563" r:id="rId23"/>
    <p:sldId id="564" r:id="rId24"/>
    <p:sldId id="583" r:id="rId25"/>
    <p:sldId id="541" r:id="rId26"/>
    <p:sldId id="542" r:id="rId27"/>
    <p:sldId id="580" r:id="rId28"/>
    <p:sldId id="581" r:id="rId29"/>
    <p:sldId id="582" r:id="rId30"/>
    <p:sldId id="591" r:id="rId31"/>
    <p:sldId id="579" r:id="rId32"/>
    <p:sldId id="396" r:id="rId33"/>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C14B9"/>
    <a:srgbClr val="FF99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7143" autoAdjust="0"/>
  </p:normalViewPr>
  <p:slideViewPr>
    <p:cSldViewPr>
      <p:cViewPr varScale="1">
        <p:scale>
          <a:sx n="44" d="100"/>
          <a:sy n="44" d="100"/>
        </p:scale>
        <p:origin x="1526"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La Bourse de l’emploi</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chemeClr val="accent6">
            <a:lumMod val="60000"/>
            <a:lumOff val="40000"/>
          </a:schemeClr>
        </a:solidFill>
      </dgm:spPr>
      <dgm:t>
        <a:bodyPr/>
        <a:lstStyle/>
        <a:p>
          <a:pPr algn="ctr"/>
          <a:r>
            <a:rPr lang="fr-FR" sz="4400" dirty="0"/>
            <a:t>LE DOSSIER INDIVIDUEL AGENT</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0000"/>
        </a:solidFill>
      </dgm:spPr>
      <dgm:t>
        <a:bodyPr/>
        <a:lstStyle/>
        <a:p>
          <a:pPr algn="ctr"/>
          <a:r>
            <a:rPr lang="fr-FR" sz="4400" dirty="0"/>
            <a:t>LA PROTECTION SOCIALE COMPLEMENTAIRE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 Bourse de l’emploi</a:t>
          </a:r>
        </a:p>
      </dsp:txBody>
      <dsp:txXfrm>
        <a:off x="470004" y="306648"/>
        <a:ext cx="6516596" cy="3053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 DOSSIER INDIVIDUEL AGENT</a:t>
          </a:r>
        </a:p>
      </dsp:txBody>
      <dsp:txXfrm>
        <a:off x="467463" y="333192"/>
        <a:ext cx="6521678" cy="30068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70531"/>
          <a:ext cx="6847000" cy="3332123"/>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 PROTECTION SOCIALE COMPLEMENTAIRE</a:t>
          </a:r>
        </a:p>
      </dsp:txBody>
      <dsp:txXfrm>
        <a:off x="467463" y="33319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13/06/2024</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26</a:t>
            </a:fld>
            <a:endParaRPr lang="fr-FR"/>
          </a:p>
        </p:txBody>
      </p:sp>
    </p:spTree>
    <p:extLst>
      <p:ext uri="{BB962C8B-B14F-4D97-AF65-F5344CB8AC3E}">
        <p14:creationId xmlns:p14="http://schemas.microsoft.com/office/powerpoint/2010/main" val="51415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27</a:t>
            </a:fld>
            <a:endParaRPr lang="fr-FR"/>
          </a:p>
        </p:txBody>
      </p:sp>
    </p:spTree>
    <p:extLst>
      <p:ext uri="{BB962C8B-B14F-4D97-AF65-F5344CB8AC3E}">
        <p14:creationId xmlns:p14="http://schemas.microsoft.com/office/powerpoint/2010/main" val="345134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28</a:t>
            </a:fld>
            <a:endParaRPr lang="fr-FR"/>
          </a:p>
        </p:txBody>
      </p:sp>
    </p:spTree>
    <p:extLst>
      <p:ext uri="{BB962C8B-B14F-4D97-AF65-F5344CB8AC3E}">
        <p14:creationId xmlns:p14="http://schemas.microsoft.com/office/powerpoint/2010/main" val="305528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29</a:t>
            </a:fld>
            <a:endParaRPr lang="fr-FR"/>
          </a:p>
        </p:txBody>
      </p:sp>
    </p:spTree>
    <p:extLst>
      <p:ext uri="{BB962C8B-B14F-4D97-AF65-F5344CB8AC3E}">
        <p14:creationId xmlns:p14="http://schemas.microsoft.com/office/powerpoint/2010/main" val="18700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30</a:t>
            </a:fld>
            <a:endParaRPr lang="fr-FR"/>
          </a:p>
        </p:txBody>
      </p:sp>
    </p:spTree>
    <p:extLst>
      <p:ext uri="{BB962C8B-B14F-4D97-AF65-F5344CB8AC3E}">
        <p14:creationId xmlns:p14="http://schemas.microsoft.com/office/powerpoint/2010/main" val="116853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a:t>
            </a:r>
            <a:r>
              <a:rPr lang="fr-FR" dirty="0" err="1"/>
              <a:t>visio</a:t>
            </a:r>
            <a:r>
              <a:rPr lang="fr-FR" dirty="0"/>
              <a:t> en Juillet et Bonnes vacances </a:t>
            </a:r>
            <a:r>
              <a:rPr lang="fr-FR" dirty="0">
                <a:sym typeface="Wingdings" panose="05000000000000000000" pitchFamily="2" charset="2"/>
              </a:rPr>
              <a:t></a:t>
            </a:r>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31</a:t>
            </a:fld>
            <a:endParaRPr lang="fr-FR"/>
          </a:p>
        </p:txBody>
      </p:sp>
    </p:spTree>
    <p:extLst>
      <p:ext uri="{BB962C8B-B14F-4D97-AF65-F5344CB8AC3E}">
        <p14:creationId xmlns:p14="http://schemas.microsoft.com/office/powerpoint/2010/main" val="213060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6/13/2024</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13/06/2024</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mploi-territorial.fr/accuei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emploi-territorial.fr/publicite-legale/" TargetMode="External"/><Relationship Id="rId4" Type="http://schemas.openxmlformats.org/officeDocument/2006/relationships/hyperlink" Target="https://choisirleservicepublic.gouv.f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Dy3EgeCV-kKLLQkgR6hfCCMbCRTMw8lFj4LPTMPPYD1UQzhGRkRYMlFKTko0WEVFSk1TTlpONktJTi4u"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jpg"/><Relationship Id="rId3" Type="http://schemas.openxmlformats.org/officeDocument/2006/relationships/hyperlink" Target="https://www.cdg18.fr/fileadmin/bibliotheque/images/Emploi/Affiche_formation_secretaire_de_Mairie_2024_2025.pdf" TargetMode="External"/><Relationship Id="rId7" Type="http://schemas.openxmlformats.org/officeDocument/2006/relationships/customXml" Target="../ink/ink2.xm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customXml" Target="../ink/ink3.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hyperlink" Target="https://www.agirhe-concours.fr/index.aspx?aff=log&amp;dpt=18" TargetMode="External"/><Relationship Id="rId7" Type="http://schemas.openxmlformats.org/officeDocument/2006/relationships/customXml" Target="../ink/ink6.xml"/><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customXml" Target="../ink/ink7.xml"/><Relationship Id="rId1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forms.office.com/Pages/ResponsePage.aspx?id=Dy3EgeCV-kKLLQkgR6hfCIxVIoRDQZFAnG4CAO1_HRNUQjdPQjJCWkRFOFZHVUxQUVRDRE4zRVVaOC4u&amp;rd749581454b2476993c560bedca5d9a5=%5B%5D" TargetMode="External"/><Relationship Id="rId7" Type="http://schemas.openxmlformats.org/officeDocument/2006/relationships/customXml" Target="../ink/ink10.xml"/><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13.png"/><Relationship Id="rId4" Type="http://schemas.openxmlformats.org/officeDocument/2006/relationships/image" Target="../media/image1.jpeg"/><Relationship Id="rId9" Type="http://schemas.openxmlformats.org/officeDocument/2006/relationships/customXml" Target="../ink/ink11.xml"/></Relationships>
</file>

<file path=ppt/slides/_rels/slide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customXml" Target="../ink/ink14.xml"/><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customXml" Target="../ink/ink16.xml"/><Relationship Id="rId10" Type="http://schemas.openxmlformats.org/officeDocument/2006/relationships/image" Target="../media/image13.png"/><Relationship Id="rId4" Type="http://schemas.openxmlformats.org/officeDocument/2006/relationships/customXml" Target="../ink/ink13.xml"/><Relationship Id="rId9" Type="http://schemas.openxmlformats.org/officeDocument/2006/relationships/customXml" Target="../ink/ink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9.png"/><Relationship Id="rId3" Type="http://schemas.openxmlformats.org/officeDocument/2006/relationships/hyperlink" Target="mailto:lvannier@capemploi18.com" TargetMode="External"/><Relationship Id="rId7" Type="http://schemas.openxmlformats.org/officeDocument/2006/relationships/customXml" Target="../ink/ink18.xml"/><Relationship Id="rId12" Type="http://schemas.openxmlformats.org/officeDocument/2006/relationships/image" Target="../media/image17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customXml" Target="../ink/ink20.xml"/><Relationship Id="rId5" Type="http://schemas.openxmlformats.org/officeDocument/2006/relationships/customXml" Target="../ink/ink17.xml"/><Relationship Id="rId15" Type="http://schemas.openxmlformats.org/officeDocument/2006/relationships/image" Target="../media/image20.jpeg"/><Relationship Id="rId10" Type="http://schemas.openxmlformats.org/officeDocument/2006/relationships/image" Target="../media/image160.png"/><Relationship Id="rId4" Type="http://schemas.openxmlformats.org/officeDocument/2006/relationships/image" Target="../media/image1.jpeg"/><Relationship Id="rId9" Type="http://schemas.openxmlformats.org/officeDocument/2006/relationships/customXml" Target="../ink/ink19.xml"/><Relationship Id="rId14" Type="http://schemas.openxmlformats.org/officeDocument/2006/relationships/hyperlink" Target="https://pixabay.com/fr/association-communaut%C3%A9-groupe-152746/" TargetMode="External"/></Relationships>
</file>

<file path=ppt/slides/_rels/slide31.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customXml" Target="../ink/ink2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customXml" Target="../ink/ink23.xml"/><Relationship Id="rId4" Type="http://schemas.openxmlformats.org/officeDocument/2006/relationships/hyperlink" Target="https://www.komuniki.fr/index.html" TargetMode="External"/><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g18.fr/fileadmin/bibliotheque/Documents/CDG/TARIFS_2024.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12 – Juin 2024</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46011" y="4450110"/>
            <a:ext cx="8782089" cy="1897314"/>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a:solidFill>
                  <a:schemeClr val="accent5">
                    <a:lumMod val="75000"/>
                  </a:schemeClr>
                </a:solidFill>
              </a:rPr>
              <a:t>Vos intervenants </a:t>
            </a:r>
            <a:r>
              <a:rPr lang="fr-FR" sz="2800" kern="0" spc="-15" dirty="0">
                <a:solidFill>
                  <a:schemeClr val="accent5">
                    <a:lumMod val="75000"/>
                  </a:schemeClr>
                </a:solidFill>
              </a:rPr>
              <a:t>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Aurore VEDRENNE – Directrice adjointe et responsable du pôle ressources et accompagnement</a:t>
            </a:r>
          </a:p>
          <a:p>
            <a:pPr marL="12700" algn="ctr">
              <a:spcBef>
                <a:spcPts val="95"/>
              </a:spcBef>
            </a:pPr>
            <a:r>
              <a:rPr lang="fr-FR" kern="0" dirty="0">
                <a:solidFill>
                  <a:srgbClr val="00B0F0"/>
                </a:solidFill>
              </a:rPr>
              <a:t>Julie BONNEMORT- responsable du service emploi public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4" name="ZoneTexte 3">
            <a:extLst>
              <a:ext uri="{FF2B5EF4-FFF2-40B4-BE49-F238E27FC236}">
                <a16:creationId xmlns:a16="http://schemas.microsoft.com/office/drawing/2014/main" id="{846079A5-10CE-1763-90FF-3F87436ACE00}"/>
              </a:ext>
            </a:extLst>
          </p:cNvPr>
          <p:cNvSpPr txBox="1"/>
          <p:nvPr/>
        </p:nvSpPr>
        <p:spPr>
          <a:xfrm>
            <a:off x="76200" y="1768019"/>
            <a:ext cx="8851900" cy="4708981"/>
          </a:xfrm>
          <a:prstGeom prst="rect">
            <a:avLst/>
          </a:prstGeom>
          <a:noFill/>
        </p:spPr>
        <p:txBody>
          <a:bodyPr wrap="square">
            <a:spAutoFit/>
          </a:bodyPr>
          <a:lstStyle/>
          <a:p>
            <a:pPr marL="342900" indent="-342900" algn="just">
              <a:buFont typeface="Wingdings" panose="05000000000000000000" pitchFamily="2" charset="2"/>
              <a:buChar char="v"/>
            </a:pPr>
            <a:r>
              <a:rPr lang="fr-FR" sz="2000" dirty="0"/>
              <a:t> Le formulaire de déclaration d’emploi permanent et celui d’offre d’emploi non permanent doivent être cohérent avec la délibération correspondante.</a:t>
            </a:r>
          </a:p>
          <a:p>
            <a:pPr algn="just"/>
            <a:endParaRPr lang="fr-FR" sz="2000" dirty="0">
              <a:solidFill>
                <a:srgbClr val="00B0F0"/>
              </a:solidFill>
            </a:endParaRPr>
          </a:p>
          <a:p>
            <a:pPr marL="342900" indent="-342900" algn="just">
              <a:buFont typeface="Wingdings" panose="05000000000000000000" pitchFamily="2" charset="2"/>
              <a:buChar char="v"/>
            </a:pPr>
            <a:r>
              <a:rPr lang="fr-FR" sz="2000" dirty="0"/>
              <a:t>Offres d’emploi présentes sur les Sites : Emploi territorial et Choisir le service public</a:t>
            </a:r>
          </a:p>
          <a:p>
            <a:pPr marL="0" indent="0" algn="just">
              <a:buNone/>
            </a:pPr>
            <a:r>
              <a:rPr lang="fr-FR" sz="2000" dirty="0">
                <a:solidFill>
                  <a:srgbClr val="00B0F0"/>
                </a:solidFill>
                <a:hlinkClick r:id="rId3"/>
              </a:rPr>
              <a:t>https://www.emploi-territorial.fr/accueil</a:t>
            </a:r>
            <a:endParaRPr lang="fr-FR" sz="2000" dirty="0">
              <a:solidFill>
                <a:srgbClr val="00B0F0"/>
              </a:solidFill>
            </a:endParaRPr>
          </a:p>
          <a:p>
            <a:pPr marL="0" indent="0" algn="just">
              <a:buNone/>
            </a:pPr>
            <a:r>
              <a:rPr lang="fr-FR" sz="2000" dirty="0">
                <a:solidFill>
                  <a:srgbClr val="00B0F0"/>
                </a:solidFill>
                <a:hlinkClick r:id="rId4"/>
              </a:rPr>
              <a:t>https://choisirleservicepublic.gouv.fr/</a:t>
            </a:r>
            <a:endParaRPr lang="fr-FR" sz="2000" dirty="0">
              <a:solidFill>
                <a:srgbClr val="00B0F0"/>
              </a:solidFill>
            </a:endParaRPr>
          </a:p>
          <a:p>
            <a:pPr marL="0" indent="0" algn="just">
              <a:buNone/>
            </a:pPr>
            <a:endParaRPr lang="fr-FR" sz="2000" dirty="0">
              <a:solidFill>
                <a:srgbClr val="00B0F0"/>
              </a:solidFill>
            </a:endParaRPr>
          </a:p>
          <a:p>
            <a:pPr marL="342900" indent="-342900" algn="just">
              <a:buFont typeface="Wingdings" panose="05000000000000000000" pitchFamily="2" charset="2"/>
              <a:buChar char="v"/>
            </a:pPr>
            <a:r>
              <a:rPr lang="fr-FR" sz="2000" dirty="0"/>
              <a:t>Arrêtés présents sur le SET </a:t>
            </a:r>
            <a:r>
              <a:rPr lang="fr-FR" sz="2000" dirty="0">
                <a:solidFill>
                  <a:srgbClr val="00B0F0"/>
                </a:solidFill>
              </a:rPr>
              <a:t>	</a:t>
            </a:r>
            <a:r>
              <a:rPr lang="fr-FR" sz="2000" dirty="0"/>
              <a:t>Filtrer par établissement : « CDG FPT du Cher »</a:t>
            </a:r>
          </a:p>
          <a:p>
            <a:pPr marL="0" indent="0" algn="just">
              <a:buNone/>
            </a:pPr>
            <a:r>
              <a:rPr lang="fr-FR" sz="2000" dirty="0">
                <a:solidFill>
                  <a:srgbClr val="00B0F0"/>
                </a:solidFill>
                <a:hlinkClick r:id="rId5"/>
              </a:rPr>
              <a:t>https://www.emploi-territorial.fr/publicite-legale/</a:t>
            </a:r>
            <a:endParaRPr lang="fr-FR" sz="2000" dirty="0">
              <a:solidFill>
                <a:srgbClr val="00B0F0"/>
              </a:solidFill>
            </a:endParaRPr>
          </a:p>
          <a:p>
            <a:pPr algn="just"/>
            <a:endParaRPr lang="fr-FR" sz="2000" dirty="0">
              <a:solidFill>
                <a:srgbClr val="00B0F0"/>
              </a:solidFill>
            </a:endParaRPr>
          </a:p>
          <a:p>
            <a:pPr marL="342900" indent="-342900" algn="just">
              <a:buFont typeface="Wingdings" panose="05000000000000000000" pitchFamily="2" charset="2"/>
              <a:buChar char="v"/>
            </a:pPr>
            <a:r>
              <a:rPr lang="fr-FR" sz="2000" dirty="0"/>
              <a:t>La nomination d’un agent ne peut se faire </a:t>
            </a:r>
            <a:r>
              <a:rPr lang="fr-FR" sz="2000" dirty="0">
                <a:effectLst/>
                <a:ea typeface="Aptos" panose="020B0004020202020204" pitchFamily="34" charset="0"/>
              </a:rPr>
              <a:t>qu’après la réception par </a:t>
            </a:r>
            <a:r>
              <a:rPr lang="fr-FR" sz="2000" dirty="0">
                <a:ea typeface="Aptos" panose="020B0004020202020204" pitchFamily="34" charset="0"/>
              </a:rPr>
              <a:t>mail </a:t>
            </a:r>
            <a:r>
              <a:rPr lang="fr-FR" sz="2000" dirty="0">
                <a:effectLst/>
                <a:ea typeface="Aptos" panose="020B0004020202020204" pitchFamily="34" charset="0"/>
              </a:rPr>
              <a:t>du récépissé d’arrêté de déclaration(s) d’emploi.</a:t>
            </a:r>
            <a:r>
              <a:rPr lang="fr-FR" sz="2000" dirty="0">
                <a:ea typeface="Aptos" panose="020B0004020202020204" pitchFamily="34" charset="0"/>
              </a:rPr>
              <a:t> </a:t>
            </a:r>
          </a:p>
          <a:p>
            <a:pPr algn="just"/>
            <a:r>
              <a:rPr lang="fr-FR" sz="2000" dirty="0">
                <a:ea typeface="Aptos" panose="020B0004020202020204" pitchFamily="34" charset="0"/>
              </a:rPr>
              <a:t>      </a:t>
            </a:r>
            <a:r>
              <a:rPr lang="fr-FR" sz="2000" dirty="0">
                <a:effectLst/>
                <a:ea typeface="Aptos" panose="020B0004020202020204" pitchFamily="34" charset="0"/>
              </a:rPr>
              <a:t>Vous aurez à ce moment-là, le numéro de la déclaration d’emploi ainsi que la</a:t>
            </a:r>
            <a:r>
              <a:rPr lang="fr-FR" sz="2000" dirty="0">
                <a:ea typeface="Aptos" panose="020B0004020202020204" pitchFamily="34" charset="0"/>
              </a:rPr>
              <a:t>  </a:t>
            </a:r>
          </a:p>
          <a:p>
            <a:pPr algn="just"/>
            <a:r>
              <a:rPr lang="fr-FR" sz="2000" dirty="0">
                <a:effectLst/>
                <a:ea typeface="Aptos" panose="020B0004020202020204" pitchFamily="34" charset="0"/>
              </a:rPr>
              <a:t>      date de Visa en Préfecture.</a:t>
            </a:r>
          </a:p>
        </p:txBody>
      </p:sp>
      <p:sp>
        <p:nvSpPr>
          <p:cNvPr id="9" name="Flèche : droite 8">
            <a:extLst>
              <a:ext uri="{FF2B5EF4-FFF2-40B4-BE49-F238E27FC236}">
                <a16:creationId xmlns:a16="http://schemas.microsoft.com/office/drawing/2014/main" id="{F3E8A06F-0A21-32F3-C8B7-0700EB227320}"/>
              </a:ext>
            </a:extLst>
          </p:cNvPr>
          <p:cNvSpPr/>
          <p:nvPr/>
        </p:nvSpPr>
        <p:spPr>
          <a:xfrm>
            <a:off x="3318761" y="4343400"/>
            <a:ext cx="457200" cy="152400"/>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1528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4">
            <a:extLst>
              <a:ext uri="{FF2B5EF4-FFF2-40B4-BE49-F238E27FC236}">
                <a16:creationId xmlns:a16="http://schemas.microsoft.com/office/drawing/2014/main" id="{B9F26E6A-E124-46B1-C726-A6A61DDC4654}"/>
              </a:ext>
            </a:extLst>
          </p:cNvPr>
          <p:cNvSpPr/>
          <p:nvPr/>
        </p:nvSpPr>
        <p:spPr>
          <a:xfrm>
            <a:off x="152400" y="1600200"/>
            <a:ext cx="8686379" cy="461665"/>
          </a:xfrm>
          <a:prstGeom prst="rect">
            <a:avLst/>
          </a:prstGeom>
        </p:spPr>
        <p:txBody>
          <a:bodyPr wrap="square">
            <a:spAutoFit/>
          </a:bodyPr>
          <a:lstStyle/>
          <a:p>
            <a:pPr algn="ctr"/>
            <a:r>
              <a:rPr lang="fr-FR" sz="2400" b="1" dirty="0">
                <a:solidFill>
                  <a:srgbClr val="00B0F0"/>
                </a:solidFill>
                <a:latin typeface="Calibri" pitchFamily="34" charset="0"/>
                <a:cs typeface="Calibri" pitchFamily="34" charset="0"/>
              </a:rPr>
              <a:t>Horaires d’ouverture de la </a:t>
            </a:r>
            <a:r>
              <a:rPr lang="fr-FR" sz="2400" b="1" dirty="0" err="1">
                <a:solidFill>
                  <a:srgbClr val="00B0F0"/>
                </a:solidFill>
                <a:latin typeface="Calibri" pitchFamily="34" charset="0"/>
                <a:cs typeface="Calibri" pitchFamily="34" charset="0"/>
              </a:rPr>
              <a:t>Hot-Line</a:t>
            </a:r>
            <a:r>
              <a:rPr lang="fr-FR" sz="2400" b="1" dirty="0">
                <a:solidFill>
                  <a:srgbClr val="00B0F0"/>
                </a:solidFill>
                <a:latin typeface="Calibri" pitchFamily="34" charset="0"/>
                <a:cs typeface="Calibri" pitchFamily="34" charset="0"/>
              </a:rPr>
              <a:t> SET</a:t>
            </a:r>
            <a:endParaRPr lang="fr-FR" dirty="0">
              <a:solidFill>
                <a:srgbClr val="00B0F0"/>
              </a:solidFill>
              <a:latin typeface="Calibri" pitchFamily="34" charset="0"/>
              <a:cs typeface="Calibri" pitchFamily="34" charset="0"/>
            </a:endParaRPr>
          </a:p>
        </p:txBody>
      </p:sp>
      <p:sp>
        <p:nvSpPr>
          <p:cNvPr id="9" name="ZoneTexte 8">
            <a:extLst>
              <a:ext uri="{FF2B5EF4-FFF2-40B4-BE49-F238E27FC236}">
                <a16:creationId xmlns:a16="http://schemas.microsoft.com/office/drawing/2014/main" id="{61FC68EC-33A9-11DE-778A-AD18914F9432}"/>
              </a:ext>
            </a:extLst>
          </p:cNvPr>
          <p:cNvSpPr txBox="1"/>
          <p:nvPr/>
        </p:nvSpPr>
        <p:spPr>
          <a:xfrm>
            <a:off x="206624" y="4916051"/>
            <a:ext cx="8784976" cy="1754326"/>
          </a:xfrm>
          <a:prstGeom prst="rect">
            <a:avLst/>
          </a:prstGeom>
          <a:noFill/>
        </p:spPr>
        <p:txBody>
          <a:bodyPr wrap="square" rtlCol="0">
            <a:spAutoFit/>
          </a:bodyPr>
          <a:lstStyle/>
          <a:p>
            <a:r>
              <a:rPr lang="fr-FR" dirty="0"/>
              <a:t>Les demandes peuvent être faites par mail à l’adresse suivante: </a:t>
            </a:r>
            <a:r>
              <a:rPr lang="fr-FR" dirty="0">
                <a:solidFill>
                  <a:srgbClr val="FF0000"/>
                </a:solidFill>
              </a:rPr>
              <a:t>emploi.public@cdg18.fr</a:t>
            </a:r>
            <a:r>
              <a:rPr lang="fr-FR" dirty="0"/>
              <a:t> </a:t>
            </a:r>
          </a:p>
          <a:p>
            <a:endParaRPr lang="fr-FR" dirty="0"/>
          </a:p>
          <a:p>
            <a:r>
              <a:rPr lang="fr-FR" dirty="0"/>
              <a:t>	Les mails seront traités uniquement les jours d’ouverture de la </a:t>
            </a:r>
            <a:r>
              <a:rPr lang="fr-FR" dirty="0" err="1"/>
              <a:t>Hot-Line</a:t>
            </a:r>
            <a:r>
              <a:rPr lang="fr-FR" dirty="0"/>
              <a:t>.</a:t>
            </a:r>
          </a:p>
          <a:p>
            <a:endParaRPr lang="fr-FR" dirty="0"/>
          </a:p>
          <a:p>
            <a:r>
              <a:rPr lang="fr-FR" dirty="0"/>
              <a:t>Merci d’envoyer vos déclarations d’emploi </a:t>
            </a:r>
            <a:r>
              <a:rPr lang="fr-FR" u="sng" dirty="0"/>
              <a:t>avant le vendredi midi</a:t>
            </a:r>
            <a:r>
              <a:rPr lang="fr-FR" dirty="0"/>
              <a:t> pour une publication sur l’arrêté de la semaine.</a:t>
            </a:r>
          </a:p>
        </p:txBody>
      </p:sp>
      <p:sp>
        <p:nvSpPr>
          <p:cNvPr id="10" name="Rectangle à coins arrondis 6">
            <a:extLst>
              <a:ext uri="{FF2B5EF4-FFF2-40B4-BE49-F238E27FC236}">
                <a16:creationId xmlns:a16="http://schemas.microsoft.com/office/drawing/2014/main" id="{DAB6853B-2596-E631-BC86-9E946EAF24A1}"/>
              </a:ext>
            </a:extLst>
          </p:cNvPr>
          <p:cNvSpPr/>
          <p:nvPr/>
        </p:nvSpPr>
        <p:spPr>
          <a:xfrm>
            <a:off x="2092424" y="2277889"/>
            <a:ext cx="2088232" cy="1152128"/>
          </a:xfrm>
          <a:prstGeom prst="roundRect">
            <a:avLst/>
          </a:prstGeom>
          <a:solidFill>
            <a:srgbClr val="008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Lundi et Jeudi</a:t>
            </a:r>
          </a:p>
          <a:p>
            <a:pPr algn="ctr"/>
            <a:r>
              <a:rPr lang="fr-FR" dirty="0">
                <a:solidFill>
                  <a:schemeClr val="bg1"/>
                </a:solidFill>
              </a:rPr>
              <a:t>9h-12h / 14h-17h</a:t>
            </a:r>
          </a:p>
        </p:txBody>
      </p:sp>
      <p:sp>
        <p:nvSpPr>
          <p:cNvPr id="12" name="Rectangle à coins arrondis 8">
            <a:extLst>
              <a:ext uri="{FF2B5EF4-FFF2-40B4-BE49-F238E27FC236}">
                <a16:creationId xmlns:a16="http://schemas.microsoft.com/office/drawing/2014/main" id="{D6E66558-119C-561B-3010-6E333238EAA3}"/>
              </a:ext>
            </a:extLst>
          </p:cNvPr>
          <p:cNvSpPr/>
          <p:nvPr/>
        </p:nvSpPr>
        <p:spPr>
          <a:xfrm>
            <a:off x="4828728" y="2277889"/>
            <a:ext cx="2088232" cy="1152128"/>
          </a:xfrm>
          <a:prstGeom prst="roundRect">
            <a:avLst/>
          </a:prstGeom>
          <a:solidFill>
            <a:srgbClr val="008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Vendredi</a:t>
            </a:r>
          </a:p>
          <a:p>
            <a:pPr algn="ctr"/>
            <a:r>
              <a:rPr lang="fr-FR" dirty="0">
                <a:solidFill>
                  <a:schemeClr val="bg1"/>
                </a:solidFill>
              </a:rPr>
              <a:t>9h-12h</a:t>
            </a:r>
          </a:p>
        </p:txBody>
      </p:sp>
      <p:sp>
        <p:nvSpPr>
          <p:cNvPr id="13" name="Rectangle à coins arrondis 9">
            <a:extLst>
              <a:ext uri="{FF2B5EF4-FFF2-40B4-BE49-F238E27FC236}">
                <a16:creationId xmlns:a16="http://schemas.microsoft.com/office/drawing/2014/main" id="{9FBA1DB6-ECF5-201B-007F-DD041B227C83}"/>
              </a:ext>
            </a:extLst>
          </p:cNvPr>
          <p:cNvSpPr/>
          <p:nvPr/>
        </p:nvSpPr>
        <p:spPr>
          <a:xfrm>
            <a:off x="2668488" y="3582417"/>
            <a:ext cx="3520008" cy="783704"/>
          </a:xfrm>
          <a:prstGeom prst="roundRect">
            <a:avLst/>
          </a:prstGeom>
          <a:solidFill>
            <a:schemeClr val="bg1"/>
          </a:solidFill>
          <a:ln>
            <a:solidFill>
              <a:srgbClr val="0085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02 48 50 82 59</a:t>
            </a:r>
          </a:p>
        </p:txBody>
      </p:sp>
      <p:sp>
        <p:nvSpPr>
          <p:cNvPr id="2" name="Triangle isocèle 1">
            <a:extLst>
              <a:ext uri="{FF2B5EF4-FFF2-40B4-BE49-F238E27FC236}">
                <a16:creationId xmlns:a16="http://schemas.microsoft.com/office/drawing/2014/main" id="{17FCF0CA-FF48-3665-81F4-1EC5EA6953CD}"/>
              </a:ext>
            </a:extLst>
          </p:cNvPr>
          <p:cNvSpPr/>
          <p:nvPr/>
        </p:nvSpPr>
        <p:spPr>
          <a:xfrm>
            <a:off x="685800" y="5304294"/>
            <a:ext cx="432048" cy="48690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3" name="ZoneTexte 2">
            <a:extLst>
              <a:ext uri="{FF2B5EF4-FFF2-40B4-BE49-F238E27FC236}">
                <a16:creationId xmlns:a16="http://schemas.microsoft.com/office/drawing/2014/main" id="{BD163182-E14E-7727-1F31-264BBF2F0018}"/>
              </a:ext>
            </a:extLst>
          </p:cNvPr>
          <p:cNvSpPr txBox="1"/>
          <p:nvPr/>
        </p:nvSpPr>
        <p:spPr>
          <a:xfrm>
            <a:off x="792244" y="5397788"/>
            <a:ext cx="253596" cy="338554"/>
          </a:xfrm>
          <a:prstGeom prst="rect">
            <a:avLst/>
          </a:prstGeom>
          <a:noFill/>
          <a:ln>
            <a:noFill/>
          </a:ln>
        </p:spPr>
        <p:txBody>
          <a:bodyPr wrap="none" rtlCol="0">
            <a:spAutoFit/>
          </a:bodyPr>
          <a:lstStyle/>
          <a:p>
            <a:r>
              <a:rPr lang="fr-FR"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225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3832748396"/>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46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685800" y="1828800"/>
            <a:ext cx="7661932" cy="5078313"/>
          </a:xfrm>
          <a:prstGeom prst="rect">
            <a:avLst/>
          </a:prstGeom>
          <a:noFill/>
        </p:spPr>
        <p:txBody>
          <a:bodyPr wrap="square" rtlCol="0">
            <a:spAutoFit/>
          </a:bodyPr>
          <a:lstStyle/>
          <a:p>
            <a:r>
              <a:rPr lang="fr-FR" dirty="0"/>
              <a:t>Art L 137-1 CGFP : « </a:t>
            </a:r>
            <a:r>
              <a:rPr lang="fr-FR" i="1" dirty="0"/>
              <a:t>Le dossier individuel de l'agent public doit comporter toutes les pièces intéressant la situation administrative de l'intéressé, enregistrées, numérotées et classées sans discontinuité. </a:t>
            </a:r>
            <a:r>
              <a:rPr lang="fr-FR" dirty="0"/>
              <a:t>»</a:t>
            </a:r>
          </a:p>
          <a:p>
            <a:endParaRPr lang="fr-FR" dirty="0"/>
          </a:p>
          <a:p>
            <a:pPr marL="285750" indent="-285750">
              <a:buFont typeface="Wingdings" panose="05000000000000000000" pitchFamily="2" charset="2"/>
              <a:buChar char="Ø"/>
            </a:pPr>
            <a:r>
              <a:rPr lang="fr-FR" dirty="0"/>
              <a:t>Le dossier individuel est un </a:t>
            </a:r>
            <a:r>
              <a:rPr lang="fr-FR" b="1" dirty="0"/>
              <a:t>document unique </a:t>
            </a:r>
            <a:r>
              <a:rPr lang="fr-FR" dirty="0"/>
              <a:t>: un seul dossier pour toute la carrière</a:t>
            </a:r>
          </a:p>
          <a:p>
            <a:pPr marL="285750" indent="-285750">
              <a:buFont typeface="Wingdings" panose="05000000000000000000" pitchFamily="2" charset="2"/>
              <a:buChar char="Ø"/>
            </a:pPr>
            <a:r>
              <a:rPr lang="fr-FR" b="1" dirty="0"/>
              <a:t>Obligatoire </a:t>
            </a:r>
            <a:r>
              <a:rPr lang="fr-FR" dirty="0"/>
              <a:t>pour tout agent stagiaire, titulaire ou contractuel</a:t>
            </a:r>
          </a:p>
          <a:p>
            <a:endParaRPr lang="fr-FR" dirty="0"/>
          </a:p>
          <a:p>
            <a:pPr marL="285750" indent="-285750">
              <a:buFont typeface="Wingdings" panose="05000000000000000000" pitchFamily="2" charset="2"/>
              <a:buChar char="Ø"/>
            </a:pPr>
            <a:r>
              <a:rPr lang="fr-FR" dirty="0"/>
              <a:t>Peut être géré </a:t>
            </a:r>
            <a:r>
              <a:rPr lang="fr-FR" b="1" dirty="0"/>
              <a:t>sur format papier ou sur un support électronique </a:t>
            </a:r>
            <a:r>
              <a:rPr lang="fr-FR" dirty="0"/>
              <a:t>(dans ce dernier cas, règles particulières définies par le décret 2011-675 du 15 juin 2011)</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Enregistrement et numérotation des pièces du dossier individuel</a:t>
            </a:r>
          </a:p>
          <a:p>
            <a:pPr marL="742950" lvl="1" indent="-285750">
              <a:buFontTx/>
              <a:buChar char="-"/>
            </a:pPr>
            <a:r>
              <a:rPr lang="fr-FR" dirty="0"/>
              <a:t>Par ordre chronologique</a:t>
            </a:r>
          </a:p>
          <a:p>
            <a:pPr marL="742950" lvl="1" indent="-285750">
              <a:buFontTx/>
              <a:buChar char="-"/>
            </a:pPr>
            <a:r>
              <a:rPr lang="fr-FR" dirty="0"/>
              <a:t>Ne concerne que les pièces permanentes (ex: sont exclus les demandes d’ASA, les changements d’adresse …)</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endParaRPr lang="fr-FR" dirty="0"/>
          </a:p>
        </p:txBody>
      </p:sp>
      <p:pic>
        <p:nvPicPr>
          <p:cNvPr id="4" name="Image 3">
            <a:extLst>
              <a:ext uri="{FF2B5EF4-FFF2-40B4-BE49-F238E27FC236}">
                <a16:creationId xmlns:a16="http://schemas.microsoft.com/office/drawing/2014/main" id="{5DC24DA8-4A5E-C243-4E03-B7ABFE0845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800" y="265076"/>
            <a:ext cx="1956412" cy="1676400"/>
          </a:xfrm>
          <a:prstGeom prst="rect">
            <a:avLst/>
          </a:prstGeom>
        </p:spPr>
      </p:pic>
    </p:spTree>
    <p:extLst>
      <p:ext uri="{BB962C8B-B14F-4D97-AF65-F5344CB8AC3E}">
        <p14:creationId xmlns:p14="http://schemas.microsoft.com/office/powerpoint/2010/main" val="301942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émoticône, smiley, jaune, sourire&#10;&#10;Description générée automatiquement">
            <a:extLst>
              <a:ext uri="{FF2B5EF4-FFF2-40B4-BE49-F238E27FC236}">
                <a16:creationId xmlns:a16="http://schemas.microsoft.com/office/drawing/2014/main" id="{E5B25592-73C7-A410-38A6-7129A3422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801" y="762142"/>
            <a:ext cx="1595841" cy="1595841"/>
          </a:xfrm>
          <a:prstGeom prst="rect">
            <a:avLst/>
          </a:prstGeom>
        </p:spPr>
      </p:pic>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Composition du dossier individuel</a:t>
            </a:r>
          </a:p>
        </p:txBody>
      </p:sp>
      <p:sp>
        <p:nvSpPr>
          <p:cNvPr id="5" name="ZoneTexte 4">
            <a:extLst>
              <a:ext uri="{FF2B5EF4-FFF2-40B4-BE49-F238E27FC236}">
                <a16:creationId xmlns:a16="http://schemas.microsoft.com/office/drawing/2014/main" id="{D3CD1615-7E26-FCA3-0D22-E20C16C82FDF}"/>
              </a:ext>
            </a:extLst>
          </p:cNvPr>
          <p:cNvSpPr txBox="1"/>
          <p:nvPr/>
        </p:nvSpPr>
        <p:spPr>
          <a:xfrm>
            <a:off x="215920" y="1279540"/>
            <a:ext cx="8800252" cy="5909310"/>
          </a:xfrm>
          <a:prstGeom prst="rect">
            <a:avLst/>
          </a:prstGeom>
          <a:noFill/>
        </p:spPr>
        <p:txBody>
          <a:bodyPr wrap="square" rtlCol="0">
            <a:spAutoFit/>
          </a:bodyPr>
          <a:lstStyle/>
          <a:p>
            <a:r>
              <a:rPr lang="fr-FR" b="1" dirty="0"/>
              <a:t>Toutes les pièces intéressant la situation administrative de l’agent </a:t>
            </a:r>
            <a:r>
              <a:rPr lang="fr-FR" dirty="0"/>
              <a:t>: pas de liste règlementaire</a:t>
            </a:r>
          </a:p>
          <a:p>
            <a:r>
              <a:rPr lang="fr-FR" dirty="0"/>
              <a:t>	- Les actes relatifs à l’état civil et la situation de famille de l’agent</a:t>
            </a:r>
          </a:p>
          <a:p>
            <a:pPr marL="742950" lvl="1" indent="-285750">
              <a:buFontTx/>
              <a:buChar char="-"/>
            </a:pPr>
            <a:r>
              <a:rPr lang="fr-FR" dirty="0"/>
              <a:t>Actes  en lien avec le recrutement, la nomination (arrêtés, bulletin n°2, états de services…)</a:t>
            </a:r>
          </a:p>
          <a:p>
            <a:pPr marL="742950" lvl="1" indent="-285750">
              <a:buFontTx/>
              <a:buChar char="-"/>
            </a:pPr>
            <a:r>
              <a:rPr lang="fr-FR" dirty="0"/>
              <a:t>Les arrêtés de déroulement de carrière (avancement échelon, grade)</a:t>
            </a:r>
          </a:p>
          <a:p>
            <a:pPr marL="742950" lvl="1" indent="-285750">
              <a:buFontTx/>
              <a:buChar char="-"/>
            </a:pPr>
            <a:r>
              <a:rPr lang="fr-FR" dirty="0"/>
              <a:t>Les décisions concernant la position administrative des agents (détachement, disponibilité, congé parental)</a:t>
            </a:r>
          </a:p>
          <a:p>
            <a:pPr marL="742950" lvl="1" indent="-285750">
              <a:buFontTx/>
              <a:buChar char="-"/>
            </a:pPr>
            <a:r>
              <a:rPr lang="fr-FR" dirty="0"/>
              <a:t>Les décisions concernant la maladie (arrêtés CMO, CLM, CLD, CGM, CITIS…)</a:t>
            </a:r>
          </a:p>
          <a:p>
            <a:pPr marL="742950" lvl="1" indent="-285750">
              <a:buFontTx/>
              <a:buChar char="-"/>
            </a:pPr>
            <a:r>
              <a:rPr lang="fr-FR" dirty="0"/>
              <a:t>Les décisions concernant le temps de travail de l’agent (temps partiel, arrêté de changement de taux…)</a:t>
            </a:r>
          </a:p>
          <a:p>
            <a:pPr marL="742950" lvl="1" indent="-285750">
              <a:buFontTx/>
              <a:buChar char="-"/>
            </a:pPr>
            <a:r>
              <a:rPr lang="fr-FR" dirty="0"/>
              <a:t>Les décisions relatives à la mobilité (mutation, mise à disposition)</a:t>
            </a:r>
          </a:p>
          <a:p>
            <a:pPr marL="742950" lvl="1" indent="-285750">
              <a:buFontTx/>
              <a:buChar char="-"/>
            </a:pPr>
            <a:r>
              <a:rPr lang="fr-FR" dirty="0"/>
              <a:t>Les décisions en lien avec la fin de fonctions (retraite, démission, licenciement, rupture conventionnelle)</a:t>
            </a:r>
          </a:p>
          <a:p>
            <a:pPr marL="742950" lvl="1" indent="-285750">
              <a:buFontTx/>
              <a:buChar char="-"/>
            </a:pPr>
            <a:r>
              <a:rPr lang="fr-FR" dirty="0"/>
              <a:t>Les sanctions autres que l’avertissement (décision et dossier de procédure)</a:t>
            </a:r>
          </a:p>
          <a:p>
            <a:pPr marL="742950" lvl="1" indent="-285750">
              <a:buFontTx/>
              <a:buChar char="-"/>
            </a:pPr>
            <a:r>
              <a:rPr lang="fr-FR" dirty="0"/>
              <a:t>Les décisions en matière de formation (attestation de formation, bilans de compétences…)</a:t>
            </a:r>
          </a:p>
          <a:p>
            <a:pPr marL="742950" lvl="1" indent="-285750">
              <a:buFontTx/>
              <a:buChar char="-"/>
            </a:pPr>
            <a:r>
              <a:rPr lang="fr-FR" dirty="0"/>
              <a:t>Les comptes-rendus d’entretien professionnel</a:t>
            </a:r>
          </a:p>
          <a:p>
            <a:pPr marL="742950" lvl="1" indent="-285750">
              <a:buFontTx/>
              <a:buChar char="-"/>
            </a:pPr>
            <a:r>
              <a:rPr lang="fr-FR" dirty="0"/>
              <a:t>Les comptes rendus d’entretien entre une autorité hiérarchique et un agent</a:t>
            </a:r>
          </a:p>
          <a:p>
            <a:pPr marL="742950" lvl="1" indent="-285750">
              <a:buFontTx/>
              <a:buChar char="-"/>
            </a:pPr>
            <a:r>
              <a:rPr lang="fr-FR" dirty="0"/>
              <a:t>Les décisions en lien avec les demandes de cumuls d’activités</a:t>
            </a:r>
          </a:p>
          <a:p>
            <a:pPr marL="285750" indent="-285750">
              <a:buFontTx/>
              <a:buChar char="-"/>
            </a:pPr>
            <a:endParaRPr lang="fr-FR" b="1" dirty="0">
              <a:solidFill>
                <a:srgbClr val="00B0F0"/>
              </a:solidFill>
            </a:endParaRPr>
          </a:p>
        </p:txBody>
      </p:sp>
    </p:spTree>
    <p:extLst>
      <p:ext uri="{BB962C8B-B14F-4D97-AF65-F5344CB8AC3E}">
        <p14:creationId xmlns:p14="http://schemas.microsoft.com/office/powerpoint/2010/main" val="3295345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ZoneTexte 2">
            <a:extLst>
              <a:ext uri="{FF2B5EF4-FFF2-40B4-BE49-F238E27FC236}">
                <a16:creationId xmlns:a16="http://schemas.microsoft.com/office/drawing/2014/main" id="{E0D1D09F-FA3D-D459-6A9A-77D0DF46E2C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Composition du dossier individuel</a:t>
            </a:r>
          </a:p>
        </p:txBody>
      </p:sp>
      <p:sp>
        <p:nvSpPr>
          <p:cNvPr id="5" name="ZoneTexte 4">
            <a:extLst>
              <a:ext uri="{FF2B5EF4-FFF2-40B4-BE49-F238E27FC236}">
                <a16:creationId xmlns:a16="http://schemas.microsoft.com/office/drawing/2014/main" id="{D3CD1615-7E26-FCA3-0D22-E20C16C82FDF}"/>
              </a:ext>
            </a:extLst>
          </p:cNvPr>
          <p:cNvSpPr txBox="1"/>
          <p:nvPr/>
        </p:nvSpPr>
        <p:spPr>
          <a:xfrm>
            <a:off x="235798" y="2667000"/>
            <a:ext cx="8800252" cy="2308324"/>
          </a:xfrm>
          <a:prstGeom prst="rect">
            <a:avLst/>
          </a:prstGeom>
          <a:noFill/>
        </p:spPr>
        <p:txBody>
          <a:bodyPr wrap="square" rtlCol="0">
            <a:spAutoFit/>
          </a:bodyPr>
          <a:lstStyle/>
          <a:p>
            <a:r>
              <a:rPr lang="fr-FR" b="1" dirty="0"/>
              <a:t>Pièces ne devant pas figurer dans le dossier </a:t>
            </a:r>
            <a:r>
              <a:rPr lang="fr-FR" dirty="0"/>
              <a:t>:</a:t>
            </a:r>
          </a:p>
          <a:p>
            <a:pPr marL="285750" indent="-285750">
              <a:buFontTx/>
              <a:buChar char="-"/>
            </a:pPr>
            <a:r>
              <a:rPr lang="fr-FR" b="1" dirty="0">
                <a:solidFill>
                  <a:srgbClr val="00B0F0"/>
                </a:solidFill>
              </a:rPr>
              <a:t>Documents relatifs aux activités politiques, syndicales ou religieuses </a:t>
            </a:r>
            <a:r>
              <a:rPr lang="fr-FR" dirty="0"/>
              <a:t>&gt; 1 exception pour les activités syndicales (ex: autorisations spéciales d’absences pour motif syndical)</a:t>
            </a:r>
          </a:p>
          <a:p>
            <a:pPr marL="285750" indent="-285750">
              <a:buFontTx/>
              <a:buChar char="-"/>
            </a:pPr>
            <a:endParaRPr lang="fr-FR" dirty="0"/>
          </a:p>
          <a:p>
            <a:pPr marL="285750" indent="-285750">
              <a:buFontTx/>
              <a:buChar char="-"/>
            </a:pPr>
            <a:r>
              <a:rPr lang="fr-FR" b="1" dirty="0">
                <a:solidFill>
                  <a:srgbClr val="00B0F0"/>
                </a:solidFill>
              </a:rPr>
              <a:t>Documents à caractère médicaux </a:t>
            </a:r>
            <a:r>
              <a:rPr lang="fr-FR" dirty="0"/>
              <a:t>: doivent figurer dans un dossier médical conservé par le médecin du travail (résultats d’expertise, examens…) &gt; la fiche de visite auprès du médecin de prévention peut figurer dans le dossier individuel</a:t>
            </a:r>
          </a:p>
          <a:p>
            <a:pPr marL="285750" indent="-285750">
              <a:buFontTx/>
              <a:buChar char="-"/>
            </a:pPr>
            <a:endParaRPr lang="fr-FR" b="1" dirty="0">
              <a:solidFill>
                <a:srgbClr val="00B0F0"/>
              </a:solidFill>
            </a:endParaRPr>
          </a:p>
        </p:txBody>
      </p:sp>
      <p:pic>
        <p:nvPicPr>
          <p:cNvPr id="4" name="Image 3" descr="Une image contenant cercle, symbole, logo, Police&#10;&#10;Description générée automatiquement">
            <a:extLst>
              <a:ext uri="{FF2B5EF4-FFF2-40B4-BE49-F238E27FC236}">
                <a16:creationId xmlns:a16="http://schemas.microsoft.com/office/drawing/2014/main" id="{8F35BC69-FC8F-E6F4-D5AE-46A17ED290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2622" y="1255281"/>
            <a:ext cx="1600200" cy="1600200"/>
          </a:xfrm>
          <a:prstGeom prst="rect">
            <a:avLst/>
          </a:prstGeom>
        </p:spPr>
      </p:pic>
    </p:spTree>
    <p:extLst>
      <p:ext uri="{BB962C8B-B14F-4D97-AF65-F5344CB8AC3E}">
        <p14:creationId xmlns:p14="http://schemas.microsoft.com/office/powerpoint/2010/main" val="2427302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346537" y="2614445"/>
            <a:ext cx="7661932" cy="4247317"/>
          </a:xfrm>
          <a:prstGeom prst="rect">
            <a:avLst/>
          </a:prstGeom>
          <a:noFill/>
        </p:spPr>
        <p:txBody>
          <a:bodyPr wrap="square" rtlCol="0">
            <a:spAutoFit/>
          </a:bodyPr>
          <a:lstStyle/>
          <a:p>
            <a:pPr marL="285750" indent="-285750">
              <a:buFontTx/>
              <a:buChar char="-"/>
            </a:pPr>
            <a:r>
              <a:rPr lang="fr-FR" b="1" dirty="0">
                <a:solidFill>
                  <a:srgbClr val="00B0F0"/>
                </a:solidFill>
              </a:rPr>
              <a:t>Droit à la communication et droit à la copie</a:t>
            </a:r>
          </a:p>
          <a:p>
            <a:pPr marL="742950" lvl="1" indent="-285750">
              <a:buFontTx/>
              <a:buChar char="-"/>
            </a:pPr>
            <a:r>
              <a:rPr lang="fr-FR" dirty="0"/>
              <a:t>Droit limité à la personne ou son représentant muni d’une procuration</a:t>
            </a:r>
          </a:p>
          <a:p>
            <a:pPr lvl="1"/>
            <a:endParaRPr lang="fr-FR" dirty="0"/>
          </a:p>
          <a:p>
            <a:pPr marL="742950" lvl="1" indent="-285750">
              <a:buFontTx/>
              <a:buChar char="-"/>
            </a:pPr>
            <a:r>
              <a:rPr lang="fr-FR" dirty="0"/>
              <a:t>Droit d’obtenir une copie de tout ou partie des pièces figurant au dossier (aux frais de l’agent)</a:t>
            </a:r>
          </a:p>
          <a:p>
            <a:pPr lvl="1"/>
            <a:endParaRPr lang="fr-FR" dirty="0"/>
          </a:p>
          <a:p>
            <a:pPr marL="742950" lvl="1" indent="-285750">
              <a:buFontTx/>
              <a:buChar char="-"/>
            </a:pPr>
            <a:r>
              <a:rPr lang="fr-FR" dirty="0"/>
              <a:t>Information sur ce droit à donner à l’agent dans toute procédure prise en considération de la personne :</a:t>
            </a:r>
          </a:p>
          <a:p>
            <a:pPr marL="1200150" lvl="2" indent="-285750">
              <a:buFontTx/>
              <a:buChar char="-"/>
            </a:pPr>
            <a:r>
              <a:rPr lang="fr-FR" dirty="0"/>
              <a:t>Mobilité dans l’intérêt du service</a:t>
            </a:r>
          </a:p>
          <a:p>
            <a:pPr marL="1200150" lvl="2" indent="-285750">
              <a:buFontTx/>
              <a:buChar char="-"/>
            </a:pPr>
            <a:r>
              <a:rPr lang="fr-FR" dirty="0"/>
              <a:t>Licenciement (pour inaptitude physique, pour insuffisance professionnelle, pour faute…)</a:t>
            </a:r>
          </a:p>
          <a:p>
            <a:pPr marL="1200150" lvl="2" indent="-285750">
              <a:buFontTx/>
              <a:buChar char="-"/>
            </a:pPr>
            <a:r>
              <a:rPr lang="fr-FR" dirty="0"/>
              <a:t>Procédure disciplinaire …</a:t>
            </a:r>
          </a:p>
          <a:p>
            <a:pPr marL="1200150" lvl="2" indent="-285750">
              <a:buFontTx/>
              <a:buChar char="-"/>
            </a:pPr>
            <a:endParaRPr lang="fr-FR" dirty="0"/>
          </a:p>
          <a:p>
            <a:pPr lvl="2"/>
            <a:endParaRPr lang="fr-FR" dirty="0"/>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Droits de l’agent </a:t>
            </a:r>
          </a:p>
        </p:txBody>
      </p:sp>
      <p:pic>
        <p:nvPicPr>
          <p:cNvPr id="5" name="Image 4" descr="Une image contenant croquis, dessin humoristique, illustration, conception&#10;&#10;Description générée automatiquement">
            <a:extLst>
              <a:ext uri="{FF2B5EF4-FFF2-40B4-BE49-F238E27FC236}">
                <a16:creationId xmlns:a16="http://schemas.microsoft.com/office/drawing/2014/main" id="{CF5D30C1-8C18-A0D9-BCE9-C339B747A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502" y="1141412"/>
            <a:ext cx="3121152" cy="1716024"/>
          </a:xfrm>
          <a:prstGeom prst="rect">
            <a:avLst/>
          </a:prstGeom>
        </p:spPr>
      </p:pic>
    </p:spTree>
    <p:extLst>
      <p:ext uri="{BB962C8B-B14F-4D97-AF65-F5344CB8AC3E}">
        <p14:creationId xmlns:p14="http://schemas.microsoft.com/office/powerpoint/2010/main" val="3792363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685800" y="1828800"/>
            <a:ext cx="7661932" cy="3139321"/>
          </a:xfrm>
          <a:prstGeom prst="rect">
            <a:avLst/>
          </a:prstGeom>
          <a:noFill/>
        </p:spPr>
        <p:txBody>
          <a:bodyPr wrap="square" rtlCol="0">
            <a:spAutoFit/>
          </a:bodyPr>
          <a:lstStyle/>
          <a:p>
            <a:pPr marL="285750" indent="-285750">
              <a:buFontTx/>
              <a:buChar char="-"/>
            </a:pPr>
            <a:r>
              <a:rPr lang="fr-FR" b="1" dirty="0">
                <a:solidFill>
                  <a:srgbClr val="00B0F0"/>
                </a:solidFill>
              </a:rPr>
              <a:t>L’exercice du droit à consultation du dossier :</a:t>
            </a:r>
          </a:p>
          <a:p>
            <a:pPr marL="742950" lvl="1" indent="-285750">
              <a:buFontTx/>
              <a:buChar char="-"/>
            </a:pPr>
            <a:r>
              <a:rPr lang="fr-FR" dirty="0"/>
              <a:t>Demande écrite de l’agent préconisée</a:t>
            </a:r>
          </a:p>
          <a:p>
            <a:pPr marL="742950" lvl="1" indent="-285750">
              <a:buFontTx/>
              <a:buChar char="-"/>
            </a:pPr>
            <a:r>
              <a:rPr lang="fr-FR" dirty="0"/>
              <a:t>Pas d’obligation de motivation de la demande</a:t>
            </a:r>
          </a:p>
          <a:p>
            <a:pPr marL="742950" lvl="1" indent="-285750">
              <a:buFontTx/>
              <a:buChar char="-"/>
            </a:pPr>
            <a:r>
              <a:rPr lang="fr-FR" dirty="0"/>
              <a:t>Consultation dans les locaux du service qui assure la conservation du dossier</a:t>
            </a:r>
          </a:p>
          <a:p>
            <a:pPr marL="742950" lvl="1" indent="-285750">
              <a:buFontTx/>
              <a:buChar char="-"/>
            </a:pPr>
            <a:r>
              <a:rPr lang="fr-FR" dirty="0"/>
              <a:t>Consultation sur rendez-vous dans un délai raisonnable suivant la demande</a:t>
            </a:r>
          </a:p>
          <a:p>
            <a:pPr marL="742950" lvl="1" indent="-285750">
              <a:buFontTx/>
              <a:buChar char="-"/>
            </a:pPr>
            <a:r>
              <a:rPr lang="fr-FR" dirty="0"/>
              <a:t>Rédaction d’un procès-verbal de consultation de dossier (qui sera lui-même versé au dossier)</a:t>
            </a:r>
          </a:p>
          <a:p>
            <a:pPr marL="1200150" lvl="2" indent="-285750">
              <a:buFontTx/>
              <a:buChar char="-"/>
            </a:pPr>
            <a:endParaRPr lang="fr-FR" dirty="0"/>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Droits de l’agent </a:t>
            </a:r>
          </a:p>
        </p:txBody>
      </p:sp>
      <p:pic>
        <p:nvPicPr>
          <p:cNvPr id="5" name="Image 4" descr="Une image contenant conception&#10;&#10;Description générée automatiquement">
            <a:extLst>
              <a:ext uri="{FF2B5EF4-FFF2-40B4-BE49-F238E27FC236}">
                <a16:creationId xmlns:a16="http://schemas.microsoft.com/office/drawing/2014/main" id="{1A2F6239-9131-70DC-90AB-0875F0150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4205396"/>
            <a:ext cx="3517444" cy="2295525"/>
          </a:xfrm>
          <a:prstGeom prst="rect">
            <a:avLst/>
          </a:prstGeom>
        </p:spPr>
      </p:pic>
    </p:spTree>
    <p:extLst>
      <p:ext uri="{BB962C8B-B14F-4D97-AF65-F5344CB8AC3E}">
        <p14:creationId xmlns:p14="http://schemas.microsoft.com/office/powerpoint/2010/main" val="10234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685800" y="1828800"/>
            <a:ext cx="7661932" cy="2308324"/>
          </a:xfrm>
          <a:prstGeom prst="rect">
            <a:avLst/>
          </a:prstGeom>
          <a:noFill/>
        </p:spPr>
        <p:txBody>
          <a:bodyPr wrap="square" rtlCol="0">
            <a:spAutoFit/>
          </a:bodyPr>
          <a:lstStyle/>
          <a:p>
            <a:pPr marL="285750" indent="-285750">
              <a:buFontTx/>
              <a:buChar char="-"/>
            </a:pPr>
            <a:r>
              <a:rPr lang="fr-FR" dirty="0"/>
              <a:t>Le dossier individuel agent est géré par la collectivité employeur</a:t>
            </a:r>
          </a:p>
          <a:p>
            <a:endParaRPr lang="fr-FR" dirty="0"/>
          </a:p>
          <a:p>
            <a:pPr marL="285750" indent="-285750">
              <a:buFontTx/>
              <a:buChar char="-"/>
            </a:pPr>
            <a:r>
              <a:rPr lang="fr-FR" dirty="0"/>
              <a:t>Le CDG dispose d’une </a:t>
            </a:r>
            <a:r>
              <a:rPr lang="fr-FR" b="1" u="sng" dirty="0"/>
              <a:t>copie partielle</a:t>
            </a:r>
            <a:r>
              <a:rPr lang="fr-FR" dirty="0"/>
              <a:t> du dossier des agents : tous les actes du dossier individuel ne sont pas à transmettre au CDG &gt; pour rappel liste des actes à transmettre au CDG sur l’espace réservé – rubrique AGIRHE - « actes transmissibles au CDG</a:t>
            </a:r>
          </a:p>
          <a:p>
            <a:pPr marL="1200150" lvl="2" indent="-285750">
              <a:buFontTx/>
              <a:buChar char="-"/>
            </a:pPr>
            <a:endParaRPr lang="fr-FR" dirty="0"/>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Dossier individuel agent et CDG</a:t>
            </a:r>
          </a:p>
        </p:txBody>
      </p:sp>
    </p:spTree>
    <p:extLst>
      <p:ext uri="{BB962C8B-B14F-4D97-AF65-F5344CB8AC3E}">
        <p14:creationId xmlns:p14="http://schemas.microsoft.com/office/powerpoint/2010/main" val="59447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67ECE640-F32C-6FB6-45F8-17072FD3398A}"/>
              </a:ext>
            </a:extLst>
          </p:cNvPr>
          <p:cNvSpPr txBox="1"/>
          <p:nvPr/>
        </p:nvSpPr>
        <p:spPr>
          <a:xfrm>
            <a:off x="643023" y="3429000"/>
            <a:ext cx="7661932" cy="2585323"/>
          </a:xfrm>
          <a:prstGeom prst="rect">
            <a:avLst/>
          </a:prstGeom>
          <a:noFill/>
        </p:spPr>
        <p:txBody>
          <a:bodyPr wrap="square" rtlCol="0">
            <a:spAutoFit/>
          </a:bodyPr>
          <a:lstStyle/>
          <a:p>
            <a:pPr marL="285750" indent="-285750">
              <a:buFontTx/>
              <a:buChar char="-"/>
            </a:pPr>
            <a:r>
              <a:rPr lang="fr-FR" dirty="0"/>
              <a:t>Dossier individuel unique pour toute la carrière : </a:t>
            </a:r>
          </a:p>
          <a:p>
            <a:pPr marL="285750" indent="-285750">
              <a:buFontTx/>
              <a:buChar char="-"/>
            </a:pPr>
            <a:endParaRPr lang="fr-FR" dirty="0"/>
          </a:p>
          <a:p>
            <a:pPr marL="742950" lvl="1" indent="-285750">
              <a:buFontTx/>
              <a:buChar char="-"/>
            </a:pPr>
            <a:r>
              <a:rPr lang="fr-FR" b="1" dirty="0">
                <a:solidFill>
                  <a:srgbClr val="00B0F0"/>
                </a:solidFill>
              </a:rPr>
              <a:t>Mutation </a:t>
            </a:r>
            <a:r>
              <a:rPr lang="fr-FR" dirty="0"/>
              <a:t>: transfert intégral du dossier à la nouvelle collectivité</a:t>
            </a:r>
          </a:p>
          <a:p>
            <a:pPr lvl="1"/>
            <a:endParaRPr lang="fr-FR" dirty="0"/>
          </a:p>
          <a:p>
            <a:pPr marL="742950" lvl="1" indent="-285750">
              <a:buFontTx/>
              <a:buChar char="-"/>
            </a:pPr>
            <a:r>
              <a:rPr lang="fr-FR" b="1" dirty="0">
                <a:solidFill>
                  <a:srgbClr val="00B0F0"/>
                </a:solidFill>
              </a:rPr>
              <a:t>Détachement</a:t>
            </a:r>
            <a:r>
              <a:rPr lang="fr-FR" dirty="0"/>
              <a:t> : le dossier reste dans la collectivité la durée du détachement &gt; l’autorité d’accueil transmet à l’autorité d’origine les documents du dossier pendant la période de détachement</a:t>
            </a:r>
          </a:p>
          <a:p>
            <a:pPr lvl="2"/>
            <a:endParaRPr lang="fr-FR" dirty="0"/>
          </a:p>
          <a:p>
            <a:pPr marL="285750" indent="-285750">
              <a:buFont typeface="Wingdings" panose="05000000000000000000" pitchFamily="2" charset="2"/>
              <a:buChar char="Ø"/>
            </a:pPr>
            <a:endParaRPr lang="fr-FR" dirty="0"/>
          </a:p>
        </p:txBody>
      </p:sp>
      <p:sp>
        <p:nvSpPr>
          <p:cNvPr id="3" name="ZoneTexte 2">
            <a:extLst>
              <a:ext uri="{FF2B5EF4-FFF2-40B4-BE49-F238E27FC236}">
                <a16:creationId xmlns:a16="http://schemas.microsoft.com/office/drawing/2014/main" id="{63A6768A-A1BB-D40E-5DAA-2170928056FF}"/>
              </a:ext>
            </a:extLst>
          </p:cNvPr>
          <p:cNvSpPr txBox="1"/>
          <p:nvPr/>
        </p:nvSpPr>
        <p:spPr>
          <a:xfrm>
            <a:off x="4177503" y="601062"/>
            <a:ext cx="4090238" cy="369332"/>
          </a:xfrm>
          <a:prstGeom prst="rect">
            <a:avLst/>
          </a:prstGeom>
          <a:noFill/>
        </p:spPr>
        <p:txBody>
          <a:bodyPr wrap="square" rtlCol="0">
            <a:spAutoFit/>
          </a:bodyPr>
          <a:lstStyle/>
          <a:p>
            <a:r>
              <a:rPr lang="fr-FR" b="1" dirty="0">
                <a:solidFill>
                  <a:srgbClr val="00B0F0"/>
                </a:solidFill>
              </a:rPr>
              <a:t>Dossier individuel et mobilité de l’agent</a:t>
            </a:r>
          </a:p>
        </p:txBody>
      </p:sp>
      <p:pic>
        <p:nvPicPr>
          <p:cNvPr id="5" name="Image 4" descr="Une image contenant plastique, capture d’écran&#10;&#10;Description générée automatiquement">
            <a:extLst>
              <a:ext uri="{FF2B5EF4-FFF2-40B4-BE49-F238E27FC236}">
                <a16:creationId xmlns:a16="http://schemas.microsoft.com/office/drawing/2014/main" id="{175BBCC4-B043-1B0D-8BD2-D84A77019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679" y="1680368"/>
            <a:ext cx="2533722" cy="1819082"/>
          </a:xfrm>
          <a:prstGeom prst="rect">
            <a:avLst/>
          </a:prstGeom>
        </p:spPr>
      </p:pic>
    </p:spTree>
    <p:extLst>
      <p:ext uri="{BB962C8B-B14F-4D97-AF65-F5344CB8AC3E}">
        <p14:creationId xmlns:p14="http://schemas.microsoft.com/office/powerpoint/2010/main" val="289479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0" y="1143000"/>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482010" y="2555006"/>
            <a:ext cx="8345705" cy="3108543"/>
          </a:xfrm>
          <a:prstGeom prst="rect">
            <a:avLst/>
          </a:prstGeom>
          <a:noFill/>
        </p:spPr>
        <p:txBody>
          <a:bodyPr wrap="square" rtlCol="0">
            <a:spAutoFit/>
          </a:bodyPr>
          <a:lstStyle/>
          <a:p>
            <a:pPr marL="514350" indent="-514350">
              <a:buAutoNum type="arabicPeriod"/>
            </a:pPr>
            <a:r>
              <a:rPr lang="fr-FR" sz="2800" b="1" dirty="0">
                <a:solidFill>
                  <a:srgbClr val="00B0F0"/>
                </a:solidFill>
              </a:rPr>
              <a:t>La Bourse de l’emploi</a:t>
            </a:r>
          </a:p>
          <a:p>
            <a:pPr marL="971550" lvl="1" indent="-514350">
              <a:buAutoNum type="arabicPeriod"/>
            </a:pPr>
            <a:endParaRPr lang="fr-FR" sz="2800" b="1" dirty="0">
              <a:solidFill>
                <a:srgbClr val="00B050"/>
              </a:solidFill>
            </a:endParaRPr>
          </a:p>
          <a:p>
            <a:pPr lvl="1"/>
            <a:r>
              <a:rPr lang="fr-FR" sz="2800" b="1" dirty="0">
                <a:solidFill>
                  <a:schemeClr val="accent6">
                    <a:lumMod val="60000"/>
                    <a:lumOff val="40000"/>
                  </a:schemeClr>
                </a:solidFill>
              </a:rPr>
              <a:t>2. Le dossier individuel agent</a:t>
            </a:r>
          </a:p>
          <a:p>
            <a:pPr lvl="1"/>
            <a:endParaRPr lang="fr-FR" sz="2800" b="1" dirty="0">
              <a:solidFill>
                <a:srgbClr val="00B050"/>
              </a:solidFill>
            </a:endParaRPr>
          </a:p>
          <a:p>
            <a:pPr lvl="2"/>
            <a:r>
              <a:rPr lang="fr-FR" sz="2800" b="1" dirty="0">
                <a:solidFill>
                  <a:srgbClr val="FF0000"/>
                </a:solidFill>
              </a:rPr>
              <a:t>3. La protection sociale complémentaire</a:t>
            </a:r>
          </a:p>
          <a:p>
            <a:pPr lvl="2"/>
            <a:endParaRPr lang="fr-FR" sz="2800" b="1" dirty="0">
              <a:solidFill>
                <a:srgbClr val="7030A0"/>
              </a:solidFill>
            </a:endParaRPr>
          </a:p>
          <a:p>
            <a:pPr algn="ctr"/>
            <a:r>
              <a:rPr lang="fr-FR" sz="2800" b="1" dirty="0"/>
              <a:t>	</a:t>
            </a:r>
            <a:r>
              <a:rPr lang="fr-FR" sz="2800" b="1" dirty="0">
                <a:solidFill>
                  <a:schemeClr val="accent3"/>
                </a:solidFill>
              </a:rPr>
              <a:t>		</a:t>
            </a:r>
            <a:r>
              <a:rPr lang="fr-FR" sz="2800" b="1" dirty="0">
                <a:solidFill>
                  <a:srgbClr val="FFC000"/>
                </a:solidFill>
              </a:rPr>
              <a:t>4. L’actu minute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3398958136"/>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40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32500" lnSpcReduction="20000"/>
          </a:bodyPr>
          <a:lstStyle/>
          <a:p>
            <a:pPr marL="0" indent="0">
              <a:buNone/>
            </a:pPr>
            <a:r>
              <a:rPr lang="fr-FR" sz="8400" b="1" dirty="0"/>
              <a:t>Protection sociale complémentaire </a:t>
            </a:r>
            <a:r>
              <a:rPr lang="fr-FR" sz="8400" dirty="0"/>
              <a:t>(PSC) : prise en charge additionnelle à ce que prend en charge la sécurité sociale sur 2 risques :</a:t>
            </a:r>
          </a:p>
          <a:p>
            <a:pPr marL="0" indent="0">
              <a:buNone/>
            </a:pPr>
            <a:endParaRPr lang="fr-FR" sz="8400" dirty="0"/>
          </a:p>
          <a:p>
            <a:pPr>
              <a:buFontTx/>
              <a:buChar char="-"/>
            </a:pPr>
            <a:r>
              <a:rPr lang="fr-FR" sz="8400" b="1" dirty="0">
                <a:solidFill>
                  <a:srgbClr val="00B0F0"/>
                </a:solidFill>
              </a:rPr>
              <a:t>Prévoyance </a:t>
            </a:r>
            <a:r>
              <a:rPr lang="fr-FR" sz="8400" dirty="0"/>
              <a:t>: risques liés à la prise en charge de l’incapacité de travail, l’invalidité ou le décès (compenser la perte de salaire en cas d’arrêt de maladie ou de placement en retraite pour invalidité ou verser un capital en cas de décès de l’agent ou de perte totale et irréversible d’autonomie) </a:t>
            </a:r>
          </a:p>
          <a:p>
            <a:pPr marL="0" indent="0">
              <a:buNone/>
            </a:pPr>
            <a:endParaRPr lang="fr-FR" sz="8400" dirty="0"/>
          </a:p>
          <a:p>
            <a:pPr>
              <a:buFontTx/>
              <a:buChar char="-"/>
            </a:pPr>
            <a:r>
              <a:rPr lang="fr-FR" sz="8400" b="1" dirty="0">
                <a:solidFill>
                  <a:srgbClr val="00B050"/>
                </a:solidFill>
              </a:rPr>
              <a:t>Santé</a:t>
            </a:r>
            <a:r>
              <a:rPr lang="fr-FR" sz="8400" dirty="0">
                <a:solidFill>
                  <a:srgbClr val="00B050"/>
                </a:solidFill>
              </a:rPr>
              <a:t> </a:t>
            </a:r>
            <a:r>
              <a:rPr lang="fr-FR" sz="8400" dirty="0"/>
              <a:t>( =mutuelle) : financement des frais de soins en complément de ce que prend en charge l’assurance maladie</a:t>
            </a:r>
          </a:p>
          <a:p>
            <a:pPr>
              <a:buFontTx/>
              <a:buChar char="-"/>
            </a:pPr>
            <a:endParaRPr lang="fr-FR" sz="8400" dirty="0"/>
          </a:p>
          <a:p>
            <a:pPr marL="0" indent="0">
              <a:buNone/>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244281"/>
            <a:ext cx="5810294" cy="1028487"/>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Définitions et obligations règlementaires</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843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381000" y="1605812"/>
            <a:ext cx="8081649" cy="5043604"/>
          </a:xfrm>
        </p:spPr>
        <p:txBody>
          <a:bodyPr>
            <a:normAutofit fontScale="25000" lnSpcReduction="20000"/>
          </a:bodyPr>
          <a:lstStyle/>
          <a:p>
            <a:pPr marL="0" indent="0">
              <a:buNone/>
            </a:pPr>
            <a:r>
              <a:rPr lang="fr-FR" sz="8400" b="1" dirty="0"/>
              <a:t>Obligations de l’employeur en matière de PSC </a:t>
            </a:r>
            <a:r>
              <a:rPr lang="fr-FR" sz="8400" dirty="0"/>
              <a:t>: participation financière obligatoire sur les 2 risques pour les agents	</a:t>
            </a:r>
          </a:p>
          <a:p>
            <a:pPr>
              <a:buFontTx/>
              <a:buChar char="-"/>
            </a:pPr>
            <a:r>
              <a:rPr lang="fr-FR" sz="8400" dirty="0">
                <a:solidFill>
                  <a:srgbClr val="00B0F0"/>
                </a:solidFill>
              </a:rPr>
              <a:t>Au 1</a:t>
            </a:r>
            <a:r>
              <a:rPr lang="fr-FR" sz="8400" baseline="30000" dirty="0">
                <a:solidFill>
                  <a:srgbClr val="00B0F0"/>
                </a:solidFill>
              </a:rPr>
              <a:t>er</a:t>
            </a:r>
            <a:r>
              <a:rPr lang="fr-FR" sz="8400" dirty="0">
                <a:solidFill>
                  <a:srgbClr val="00B0F0"/>
                </a:solidFill>
              </a:rPr>
              <a:t> janvier 2025 pour la prévoyance</a:t>
            </a:r>
          </a:p>
          <a:p>
            <a:pPr>
              <a:buFontTx/>
              <a:buChar char="-"/>
            </a:pPr>
            <a:r>
              <a:rPr lang="fr-FR" sz="8400" dirty="0">
                <a:solidFill>
                  <a:srgbClr val="00B050"/>
                </a:solidFill>
              </a:rPr>
              <a:t>Au 1</a:t>
            </a:r>
            <a:r>
              <a:rPr lang="fr-FR" sz="8400" baseline="30000" dirty="0">
                <a:solidFill>
                  <a:srgbClr val="00B050"/>
                </a:solidFill>
              </a:rPr>
              <a:t>er</a:t>
            </a:r>
            <a:r>
              <a:rPr lang="fr-FR" sz="8400" dirty="0">
                <a:solidFill>
                  <a:srgbClr val="00B050"/>
                </a:solidFill>
              </a:rPr>
              <a:t> janvier 2026 pour la santé</a:t>
            </a:r>
          </a:p>
          <a:p>
            <a:pPr>
              <a:buFontTx/>
              <a:buChar char="-"/>
            </a:pPr>
            <a:endParaRPr lang="fr-FR" sz="8400" dirty="0">
              <a:solidFill>
                <a:srgbClr val="00B050"/>
              </a:solidFill>
            </a:endParaRPr>
          </a:p>
          <a:p>
            <a:pPr marL="0" indent="0">
              <a:buNone/>
            </a:pPr>
            <a:r>
              <a:rPr lang="fr-FR" sz="8400" b="1" dirty="0"/>
              <a:t>2 mécanismes possibles et alternatifs:</a:t>
            </a:r>
          </a:p>
          <a:p>
            <a:pPr>
              <a:buFontTx/>
              <a:buChar char="-"/>
            </a:pPr>
            <a:r>
              <a:rPr lang="fr-FR" sz="8400" dirty="0"/>
              <a:t>Labellisation :</a:t>
            </a:r>
            <a:r>
              <a:rPr lang="fr-FR" sz="7200" dirty="0"/>
              <a:t>La participation financière s’établit au coût des contrats individuels souscrits directement par les agents dès lors que ceux-ci sont labellisés, c’est-à-dire référencés par des organismes accrédités.</a:t>
            </a:r>
            <a:endParaRPr lang="fr-FR" sz="8400" dirty="0"/>
          </a:p>
          <a:p>
            <a:pPr>
              <a:buFontTx/>
              <a:buChar char="-"/>
            </a:pPr>
            <a:r>
              <a:rPr lang="fr-FR" sz="8400" dirty="0"/>
              <a:t>Convention de participation :</a:t>
            </a:r>
            <a:r>
              <a:rPr lang="fr-FR" sz="7200" dirty="0"/>
              <a:t>La participation financière est versée aux agents adhérents au(x) contrat(s)-groupe souscrit(s) par l’employeur, dans le cadre d’une mise en concurrence réalisée par soit l’employeur directement, soit le centre de gestion</a:t>
            </a:r>
            <a:endParaRPr lang="fr-FR" sz="8400" dirty="0"/>
          </a:p>
          <a:p>
            <a:pPr>
              <a:buFontTx/>
              <a:buChar char="-"/>
            </a:pPr>
            <a:endParaRPr lang="fr-FR" sz="8400" dirty="0"/>
          </a:p>
          <a:p>
            <a:pPr marL="0" indent="0">
              <a:buNone/>
            </a:pPr>
            <a:r>
              <a:rPr lang="fr-FR" sz="8400" dirty="0"/>
              <a:t>Au-delà de l’obligation légale :</a:t>
            </a:r>
          </a:p>
          <a:p>
            <a:pPr>
              <a:buFontTx/>
              <a:buChar char="-"/>
            </a:pPr>
            <a:r>
              <a:rPr lang="fr-FR" sz="8400" dirty="0"/>
              <a:t>Enjeu d’attractivité de la collectivité employeur</a:t>
            </a:r>
          </a:p>
          <a:p>
            <a:pPr>
              <a:buFontTx/>
              <a:buChar char="-"/>
            </a:pPr>
            <a:r>
              <a:rPr lang="fr-FR" sz="8400" dirty="0"/>
              <a:t>Amélioration de la politique sociale de la collectivité</a:t>
            </a:r>
          </a:p>
          <a:p>
            <a:pPr>
              <a:buFontTx/>
              <a:buChar char="-"/>
            </a:pPr>
            <a:endParaRPr lang="fr-FR" sz="8400" dirty="0"/>
          </a:p>
          <a:p>
            <a:pPr>
              <a:buFontTx/>
              <a:buChar char="-"/>
            </a:pPr>
            <a:endParaRPr lang="fr-FR" sz="8400" dirty="0"/>
          </a:p>
        </p:txBody>
      </p:sp>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244281"/>
            <a:ext cx="5810294" cy="1028487"/>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Définitions et obligations règlementaires</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85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Le CDG et la PSC</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2" name="Image 11">
            <a:extLst>
              <a:ext uri="{FF2B5EF4-FFF2-40B4-BE49-F238E27FC236}">
                <a16:creationId xmlns:a16="http://schemas.microsoft.com/office/drawing/2014/main" id="{D023E581-2EB4-677C-4B20-C33DFA43A1EA}"/>
              </a:ext>
            </a:extLst>
          </p:cNvPr>
          <p:cNvPicPr>
            <a:picLocks noChangeAspect="1"/>
          </p:cNvPicPr>
          <p:nvPr/>
        </p:nvPicPr>
        <p:blipFill>
          <a:blip r:embed="rId3"/>
          <a:stretch>
            <a:fillRect/>
          </a:stretch>
        </p:blipFill>
        <p:spPr>
          <a:xfrm>
            <a:off x="2785282" y="4681721"/>
            <a:ext cx="6149774" cy="2128966"/>
          </a:xfrm>
          <a:prstGeom prst="rect">
            <a:avLst/>
          </a:prstGeom>
        </p:spPr>
      </p:pic>
      <p:pic>
        <p:nvPicPr>
          <p:cNvPr id="17" name="Image 16">
            <a:extLst>
              <a:ext uri="{FF2B5EF4-FFF2-40B4-BE49-F238E27FC236}">
                <a16:creationId xmlns:a16="http://schemas.microsoft.com/office/drawing/2014/main" id="{20FCAF48-6F3C-6C43-6EF6-4D7D4157AD22}"/>
              </a:ext>
            </a:extLst>
          </p:cNvPr>
          <p:cNvPicPr>
            <a:picLocks noChangeAspect="1"/>
          </p:cNvPicPr>
          <p:nvPr/>
        </p:nvPicPr>
        <p:blipFill>
          <a:blip r:embed="rId4"/>
          <a:stretch>
            <a:fillRect/>
          </a:stretch>
        </p:blipFill>
        <p:spPr>
          <a:xfrm>
            <a:off x="31658" y="47313"/>
            <a:ext cx="8903398" cy="4721705"/>
          </a:xfrm>
          <a:prstGeom prst="rect">
            <a:avLst/>
          </a:prstGeom>
        </p:spPr>
      </p:pic>
      <p:sp>
        <p:nvSpPr>
          <p:cNvPr id="27" name="ZoneTexte 26">
            <a:extLst>
              <a:ext uri="{FF2B5EF4-FFF2-40B4-BE49-F238E27FC236}">
                <a16:creationId xmlns:a16="http://schemas.microsoft.com/office/drawing/2014/main" id="{EDB02DB7-8450-207E-5CE7-19A1A5D802A0}"/>
              </a:ext>
            </a:extLst>
          </p:cNvPr>
          <p:cNvSpPr txBox="1"/>
          <p:nvPr/>
        </p:nvSpPr>
        <p:spPr>
          <a:xfrm>
            <a:off x="115182" y="4790125"/>
            <a:ext cx="2780418" cy="1754326"/>
          </a:xfrm>
          <a:prstGeom prst="rect">
            <a:avLst/>
          </a:prstGeom>
          <a:noFill/>
        </p:spPr>
        <p:txBody>
          <a:bodyPr wrap="square" rtlCol="0">
            <a:spAutoFit/>
          </a:bodyPr>
          <a:lstStyle/>
          <a:p>
            <a:r>
              <a:rPr lang="fr-FR" dirty="0">
                <a:solidFill>
                  <a:srgbClr val="00B0F0"/>
                </a:solidFill>
              </a:rPr>
              <a:t>Tarifs prévoyance</a:t>
            </a:r>
          </a:p>
          <a:p>
            <a:endParaRPr lang="fr-FR" dirty="0"/>
          </a:p>
          <a:p>
            <a:endParaRPr lang="fr-FR" dirty="0"/>
          </a:p>
          <a:p>
            <a:endParaRPr lang="fr-FR" dirty="0"/>
          </a:p>
          <a:p>
            <a:endParaRPr lang="fr-FR" dirty="0"/>
          </a:p>
          <a:p>
            <a:pPr algn="r"/>
            <a:r>
              <a:rPr lang="fr-FR" dirty="0">
                <a:solidFill>
                  <a:srgbClr val="92D050"/>
                </a:solidFill>
              </a:rPr>
              <a:t>Tarifs santé</a:t>
            </a:r>
          </a:p>
        </p:txBody>
      </p:sp>
      <p:cxnSp>
        <p:nvCxnSpPr>
          <p:cNvPr id="29" name="Connecteur : en arc 28">
            <a:extLst>
              <a:ext uri="{FF2B5EF4-FFF2-40B4-BE49-F238E27FC236}">
                <a16:creationId xmlns:a16="http://schemas.microsoft.com/office/drawing/2014/main" id="{27400553-A8EC-D0A8-25ED-1914C15A7758}"/>
              </a:ext>
            </a:extLst>
          </p:cNvPr>
          <p:cNvCxnSpPr/>
          <p:nvPr/>
        </p:nvCxnSpPr>
        <p:spPr>
          <a:xfrm flipV="1">
            <a:off x="1905000" y="4769018"/>
            <a:ext cx="533400" cy="183982"/>
          </a:xfrm>
          <a:prstGeom prst="curvedConnector3">
            <a:avLst>
              <a:gd name="adj1" fmla="val 9983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eur : en arc 30">
            <a:extLst>
              <a:ext uri="{FF2B5EF4-FFF2-40B4-BE49-F238E27FC236}">
                <a16:creationId xmlns:a16="http://schemas.microsoft.com/office/drawing/2014/main" id="{AEA798C1-D6C5-1888-4AD1-9AA096F1F9DB}"/>
              </a:ext>
            </a:extLst>
          </p:cNvPr>
          <p:cNvCxnSpPr>
            <a:cxnSpLocks/>
          </p:cNvCxnSpPr>
          <p:nvPr/>
        </p:nvCxnSpPr>
        <p:spPr>
          <a:xfrm>
            <a:off x="2251882" y="6062668"/>
            <a:ext cx="719918" cy="0"/>
          </a:xfrm>
          <a:prstGeom prst="curvedConnector3">
            <a:avLst>
              <a:gd name="adj1" fmla="val 50000"/>
            </a:avLst>
          </a:prstGeom>
          <a:ln w="38100">
            <a:solidFill>
              <a:srgbClr val="92D05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81824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0ABA21B-B2DD-64CB-7864-1A6A7B30117F}"/>
              </a:ext>
            </a:extLst>
          </p:cNvPr>
          <p:cNvPicPr>
            <a:picLocks noChangeAspect="1"/>
          </p:cNvPicPr>
          <p:nvPr/>
        </p:nvPicPr>
        <p:blipFill>
          <a:blip r:embed="rId2"/>
          <a:stretch>
            <a:fillRect/>
          </a:stretch>
        </p:blipFill>
        <p:spPr>
          <a:xfrm>
            <a:off x="6221623" y="928715"/>
            <a:ext cx="2649332" cy="1600340"/>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273045" y="1593407"/>
            <a:ext cx="8081649" cy="5043604"/>
          </a:xfrm>
        </p:spPr>
        <p:txBody>
          <a:bodyPr>
            <a:normAutofit/>
          </a:bodyPr>
          <a:lstStyle/>
          <a:p>
            <a:pPr>
              <a:buFontTx/>
              <a:buChar char="-"/>
            </a:pPr>
            <a:r>
              <a:rPr lang="fr-FR" sz="1800" b="1" u="sng" dirty="0">
                <a:solidFill>
                  <a:srgbClr val="92D050"/>
                </a:solidFill>
              </a:rPr>
              <a:t>Santé</a:t>
            </a:r>
            <a:r>
              <a:rPr lang="fr-FR" sz="1800" b="1" dirty="0">
                <a:solidFill>
                  <a:srgbClr val="92D050"/>
                </a:solidFill>
              </a:rPr>
              <a:t> : </a:t>
            </a:r>
            <a:r>
              <a:rPr lang="fr-FR" sz="1800" b="1" dirty="0"/>
              <a:t>réunion employeurs le 27 juin au CDG</a:t>
            </a:r>
          </a:p>
          <a:p>
            <a:pPr lvl="1">
              <a:buFontTx/>
              <a:buChar char="-"/>
            </a:pPr>
            <a:r>
              <a:rPr lang="fr-FR" dirty="0"/>
              <a:t>9h30 accueil café</a:t>
            </a:r>
          </a:p>
          <a:p>
            <a:pPr lvl="1">
              <a:buFontTx/>
              <a:buChar char="-"/>
            </a:pPr>
            <a:r>
              <a:rPr lang="fr-FR" dirty="0"/>
              <a:t>10h -12 h présentation de la convention par le prestataire</a:t>
            </a:r>
          </a:p>
          <a:p>
            <a:pPr lvl="1">
              <a:buFontTx/>
              <a:buChar char="-"/>
            </a:pPr>
            <a:r>
              <a:rPr lang="fr-FR" dirty="0"/>
              <a:t>Lien d’inscription : </a:t>
            </a:r>
            <a:r>
              <a:rPr lang="fr-FR" dirty="0">
                <a:hlinkClick r:id="rId3"/>
              </a:rPr>
              <a:t>Inscription réunion Protection Sociale Complémentaire Santé (office.com)</a:t>
            </a:r>
            <a:endParaRPr lang="fr-FR" dirty="0"/>
          </a:p>
          <a:p>
            <a:pPr lvl="1">
              <a:buFontTx/>
              <a:buChar char="-"/>
            </a:pPr>
            <a:endParaRPr lang="fr-FR" dirty="0"/>
          </a:p>
          <a:p>
            <a:pPr marL="342900" lvl="1" indent="0">
              <a:buNone/>
            </a:pPr>
            <a:endParaRPr lang="fr-FR" dirty="0"/>
          </a:p>
          <a:p>
            <a:pPr marL="342900" lvl="1" indent="0">
              <a:buNone/>
            </a:pPr>
            <a:endParaRPr lang="fr-FR" dirty="0"/>
          </a:p>
          <a:p>
            <a:pPr>
              <a:buFontTx/>
              <a:buChar char="-"/>
            </a:pPr>
            <a:r>
              <a:rPr lang="fr-FR" sz="1800" b="1" u="sng" dirty="0">
                <a:solidFill>
                  <a:srgbClr val="00B0F0"/>
                </a:solidFill>
              </a:rPr>
              <a:t>Prévoyance : </a:t>
            </a:r>
          </a:p>
          <a:p>
            <a:pPr lvl="1">
              <a:buFontTx/>
              <a:buChar char="-"/>
            </a:pPr>
            <a:r>
              <a:rPr lang="fr-FR" dirty="0"/>
              <a:t>Pour les collectivités souhaitant adhérer au 1</a:t>
            </a:r>
            <a:r>
              <a:rPr lang="fr-FR" baseline="30000" dirty="0"/>
              <a:t>er</a:t>
            </a:r>
            <a:r>
              <a:rPr lang="fr-FR" dirty="0"/>
              <a:t> janvier prochain, passage au CST du 7 octobre (date limite de dépôt des dossiers le 31/08)</a:t>
            </a:r>
          </a:p>
          <a:p>
            <a:pPr lvl="1">
              <a:buFontTx/>
              <a:buChar char="-"/>
            </a:pPr>
            <a:r>
              <a:rPr lang="fr-FR" dirty="0"/>
              <a:t>Résiliation des agents avant le 31 octobre 2024</a:t>
            </a:r>
          </a:p>
          <a:p>
            <a:pPr lvl="1">
              <a:buFontTx/>
              <a:buChar char="-"/>
            </a:pPr>
            <a:r>
              <a:rPr lang="fr-FR" dirty="0"/>
              <a:t>Participation employeur à compter du 1</a:t>
            </a:r>
            <a:r>
              <a:rPr lang="fr-FR" baseline="30000" dirty="0"/>
              <a:t>er</a:t>
            </a:r>
            <a:r>
              <a:rPr lang="fr-FR" dirty="0"/>
              <a:t> janvier 2025 : minimum 7 € &gt; pour les collectivités participant pour un montant de moins de 7 €, reste 2 CST pour augmenter le montant (CST 7 octobre et CST 25 novembre)</a:t>
            </a:r>
          </a:p>
          <a:p>
            <a:pPr>
              <a:buFontTx/>
              <a:buChar char="-"/>
            </a:pPr>
            <a:endParaRPr lang="fr-FR" sz="8400" dirty="0"/>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252676" y="498197"/>
            <a:ext cx="5810294" cy="520655"/>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B0F0"/>
                </a:solidFill>
              </a:rPr>
              <a:t>Les échéances à venir</a:t>
            </a:r>
            <a:endParaRPr spc="-20" dirty="0">
              <a:solidFill>
                <a:srgbClr val="00B0F0"/>
              </a:solidFill>
            </a:endParaRPr>
          </a:p>
        </p:txBody>
      </p:sp>
      <p:sp>
        <p:nvSpPr>
          <p:cNvPr id="5" name="Rectangle 2">
            <a:extLst>
              <a:ext uri="{FF2B5EF4-FFF2-40B4-BE49-F238E27FC236}">
                <a16:creationId xmlns:a16="http://schemas.microsoft.com/office/drawing/2014/main" id="{6E8A83C7-C9E9-49C3-EBF7-396B7AD72B6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2908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fontScale="92500" lnSpcReduction="10000"/>
          </a:bodyPr>
          <a:lstStyle/>
          <a:p>
            <a:pPr marL="0" indent="0">
              <a:buNone/>
            </a:pPr>
            <a:endParaRPr lang="fr-FR" sz="2400" b="1" dirty="0">
              <a:solidFill>
                <a:schemeClr val="accent6">
                  <a:lumMod val="60000"/>
                  <a:lumOff val="40000"/>
                </a:schemeClr>
              </a:solidFill>
            </a:endParaRPr>
          </a:p>
          <a:p>
            <a:pPr marL="0" indent="0">
              <a:buNone/>
            </a:pPr>
            <a:endParaRPr lang="fr-FR" sz="2400" b="1" dirty="0">
              <a:solidFill>
                <a:schemeClr val="accent6">
                  <a:lumMod val="60000"/>
                  <a:lumOff val="40000"/>
                </a:schemeClr>
              </a:solidFill>
            </a:endParaRPr>
          </a:p>
          <a:p>
            <a:pPr marL="0" indent="0">
              <a:buNone/>
            </a:pPr>
            <a:endParaRPr lang="fr-FR" sz="2400" b="1" dirty="0">
              <a:solidFill>
                <a:schemeClr val="accent6">
                  <a:lumMod val="60000"/>
                  <a:lumOff val="40000"/>
                </a:schemeClr>
              </a:solidFill>
            </a:endParaRPr>
          </a:p>
          <a:p>
            <a:pPr marL="0" indent="0">
              <a:buNone/>
            </a:pPr>
            <a:r>
              <a:rPr lang="fr-FR" sz="2400" b="1" dirty="0">
                <a:solidFill>
                  <a:schemeClr val="accent6">
                    <a:lumMod val="60000"/>
                    <a:lumOff val="40000"/>
                  </a:schemeClr>
                </a:solidFill>
              </a:rPr>
              <a:t>1- </a:t>
            </a:r>
            <a:r>
              <a:rPr lang="fr-FR" sz="2400" b="1" dirty="0">
                <a:solidFill>
                  <a:srgbClr val="92D050"/>
                </a:solidFill>
              </a:rPr>
              <a:t> Formation au métier du secrétariat de mairie</a:t>
            </a:r>
          </a:p>
          <a:p>
            <a:pPr marL="0" indent="0">
              <a:buNone/>
            </a:pPr>
            <a:r>
              <a:rPr lang="fr-FR" sz="2400" b="1" dirty="0">
                <a:solidFill>
                  <a:srgbClr val="92D050"/>
                </a:solidFill>
              </a:rPr>
              <a:t>		- </a:t>
            </a:r>
            <a:r>
              <a:rPr lang="fr-FR" sz="2400" dirty="0"/>
              <a:t>affiche à publier dans les locaux - </a:t>
            </a:r>
            <a:r>
              <a:rPr lang="fr-FR" sz="2000" dirty="0">
                <a:hlinkClick r:id="rId3">
                  <a:extLst>
                    <a:ext uri="{A12FA001-AC4F-418D-AE19-62706E023703}">
                      <ahyp:hlinkClr xmlns:ahyp="http://schemas.microsoft.com/office/drawing/2018/hyperlinkcolor" val="tx"/>
                    </a:ext>
                  </a:extLst>
                </a:hlinkClick>
              </a:rPr>
              <a:t>AFFICHES 2024 Tertiaire (cdg18.fr)</a:t>
            </a:r>
            <a:endParaRPr lang="fr-FR" sz="2000" dirty="0"/>
          </a:p>
          <a:p>
            <a:pPr marL="0" indent="0">
              <a:buNone/>
            </a:pPr>
            <a:r>
              <a:rPr lang="fr-FR" sz="2400" dirty="0"/>
              <a:t>		- recherche collectivités pour accueillir les stagiaires  - dates prévisionnelles des stages : du </a:t>
            </a:r>
            <a:r>
              <a:rPr lang="fr-FR" sz="1800" dirty="0">
                <a:effectLst/>
                <a:latin typeface="Trebuchet MS" panose="020B0603020202020204" pitchFamily="34" charset="0"/>
                <a:ea typeface="Aptos" panose="020B0004020202020204" pitchFamily="34" charset="0"/>
                <a:cs typeface="Aptos" panose="020B0004020202020204" pitchFamily="34" charset="0"/>
              </a:rPr>
              <a:t>13 janvier 2025 au 8 février 2025 et du 17 mars 2025 au 12 avril 2025 (dates prévisionnelles)</a:t>
            </a:r>
          </a:p>
          <a:p>
            <a:pPr marL="0" indent="0">
              <a:buNone/>
            </a:pPr>
            <a:r>
              <a:rPr lang="fr-FR" sz="1800" dirty="0">
                <a:effectLst/>
                <a:latin typeface="Aptos" panose="020B0004020202020204" pitchFamily="34" charset="0"/>
                <a:ea typeface="Aptos" panose="020B0004020202020204" pitchFamily="34" charset="0"/>
                <a:cs typeface="Aptos" panose="020B0004020202020204" pitchFamily="34" charset="0"/>
              </a:rPr>
              <a:t>		- </a:t>
            </a:r>
            <a:r>
              <a:rPr lang="fr-FR" sz="2400" dirty="0">
                <a:effectLst/>
                <a:latin typeface="Aptos" panose="020B0004020202020204" pitchFamily="34" charset="0"/>
                <a:ea typeface="Aptos" panose="020B0004020202020204" pitchFamily="34" charset="0"/>
                <a:cs typeface="Aptos" panose="020B0004020202020204" pitchFamily="34" charset="0"/>
              </a:rPr>
              <a:t>recherche formateurs sur quelques modules :</a:t>
            </a:r>
          </a:p>
          <a:p>
            <a:pPr marL="0" indent="0">
              <a:buNone/>
            </a:pPr>
            <a:r>
              <a:rPr lang="fr-FR" sz="1800" dirty="0">
                <a:effectLst/>
                <a:latin typeface="Aptos" panose="020B0004020202020204" pitchFamily="34" charset="0"/>
                <a:ea typeface="Aptos" panose="020B0004020202020204" pitchFamily="34" charset="0"/>
                <a:cs typeface="Aptos" panose="020B0004020202020204" pitchFamily="34" charset="0"/>
              </a:rPr>
              <a:t>			* état civil</a:t>
            </a:r>
          </a:p>
          <a:p>
            <a:pPr marL="0" indent="0">
              <a:buNone/>
            </a:pPr>
            <a:r>
              <a:rPr lang="fr-FR" sz="1800" dirty="0">
                <a:latin typeface="Aptos" panose="020B0004020202020204" pitchFamily="34" charset="0"/>
                <a:ea typeface="Aptos" panose="020B0004020202020204" pitchFamily="34" charset="0"/>
                <a:cs typeface="Aptos" panose="020B0004020202020204" pitchFamily="34" charset="0"/>
              </a:rPr>
              <a:t>			* gestion foncière et patrimoniale</a:t>
            </a:r>
          </a:p>
          <a:p>
            <a:pPr marL="0" indent="0">
              <a:buNone/>
            </a:pPr>
            <a:r>
              <a:rPr lang="fr-FR" sz="1800" dirty="0">
                <a:effectLst/>
                <a:latin typeface="Aptos" panose="020B0004020202020204" pitchFamily="34" charset="0"/>
                <a:ea typeface="Aptos" panose="020B0004020202020204" pitchFamily="34" charset="0"/>
                <a:cs typeface="Aptos" panose="020B0004020202020204" pitchFamily="34" charset="0"/>
              </a:rPr>
              <a:t>			* environnement institutionnel …</a:t>
            </a: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B2A6465-C051-46A2-BFA6-6DC6503FC6B7}"/>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26" name="Image 25" descr="Une image contenant croquis, dessin, texte, dessin humoristique&#10;&#10;Description générée automatiquement">
            <a:extLst>
              <a:ext uri="{FF2B5EF4-FFF2-40B4-BE49-F238E27FC236}">
                <a16:creationId xmlns:a16="http://schemas.microsoft.com/office/drawing/2014/main" id="{37CE6C67-C422-762A-C238-26B53A8706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18957" y="928010"/>
            <a:ext cx="3972239" cy="1986120"/>
          </a:xfrm>
          <a:prstGeom prst="rect">
            <a:avLst/>
          </a:prstGeom>
        </p:spPr>
      </p:pic>
    </p:spTree>
    <p:extLst>
      <p:ext uri="{BB962C8B-B14F-4D97-AF65-F5344CB8AC3E}">
        <p14:creationId xmlns:p14="http://schemas.microsoft.com/office/powerpoint/2010/main" val="219522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lnSpcReduction="10000"/>
          </a:bodyPr>
          <a:lstStyle/>
          <a:p>
            <a:pPr marL="685800" lvl="2" indent="0">
              <a:buNone/>
            </a:pPr>
            <a:endParaRPr lang="fr-FR" dirty="0"/>
          </a:p>
          <a:p>
            <a:pPr marL="685800" lvl="2" indent="0">
              <a:buNone/>
            </a:pPr>
            <a:r>
              <a:rPr lang="fr-FR" sz="2400" b="1" dirty="0">
                <a:solidFill>
                  <a:srgbClr val="00B0F0"/>
                </a:solidFill>
              </a:rPr>
              <a:t>2- Recensement des postes à pourvoir (concours et examen professionnel) pour 2025</a:t>
            </a:r>
          </a:p>
          <a:p>
            <a:pPr marL="685800" lvl="2" indent="0">
              <a:buNone/>
            </a:pPr>
            <a:r>
              <a:rPr lang="fr-FR" sz="2400" dirty="0"/>
              <a:t> - recensement à faire sur </a:t>
            </a:r>
            <a:r>
              <a:rPr lang="fr-FR" sz="2400" dirty="0">
                <a:hlinkClick r:id="rId3"/>
              </a:rPr>
              <a:t>Identification (agirhe-concours.fr)</a:t>
            </a:r>
            <a:endParaRPr lang="fr-FR" sz="2400" dirty="0"/>
          </a:p>
          <a:p>
            <a:pPr marL="685800" lvl="2" indent="0">
              <a:buNone/>
            </a:pPr>
            <a:r>
              <a:rPr lang="fr-FR" sz="2400" dirty="0"/>
              <a:t>- Rappel de vos identifiants dans le flash du 31 mai</a:t>
            </a:r>
          </a:p>
          <a:p>
            <a:pPr lvl="2">
              <a:buFontTx/>
              <a:buChar char="-"/>
            </a:pPr>
            <a:r>
              <a:rPr lang="fr-FR" sz="2400" dirty="0"/>
              <a:t>À faire avant le 24 juin 2024</a:t>
            </a:r>
          </a:p>
          <a:p>
            <a:pPr lvl="2">
              <a:buFontTx/>
              <a:buChar char="-"/>
            </a:pPr>
            <a:r>
              <a:rPr lang="fr-FR" sz="2400" dirty="0"/>
              <a:t>Saisie à faire, y compris pour les collectivités qui n’ont pas de postes à pourvoir : cliquer sur</a:t>
            </a:r>
          </a:p>
          <a:p>
            <a:pPr lvl="2">
              <a:buFontTx/>
              <a:buChar char="-"/>
            </a:pPr>
            <a:endParaRPr lang="fr-FR" sz="2400" dirty="0"/>
          </a:p>
          <a:p>
            <a:pPr marL="0" indent="0">
              <a:buNone/>
            </a:pPr>
            <a:r>
              <a:rPr lang="fr-FR" sz="1800" dirty="0">
                <a:solidFill>
                  <a:srgbClr val="CC99FF"/>
                </a:solidFill>
              </a:rPr>
              <a:t>	</a:t>
            </a:r>
            <a:r>
              <a:rPr lang="fr-FR" sz="1800" dirty="0"/>
              <a:t>L</a:t>
            </a:r>
            <a:r>
              <a:rPr lang="fr-FR" sz="1800" dirty="0">
                <a:effectLst/>
                <a:ea typeface="Aptos" panose="020B0004020202020204" pitchFamily="34" charset="0"/>
                <a:cs typeface="Aptos" panose="020B0004020202020204" pitchFamily="34" charset="0"/>
              </a:rPr>
              <a:t>e CDG18 organisera en 2025, les concours de:</a:t>
            </a:r>
          </a:p>
          <a:p>
            <a:pPr marL="0" indent="0">
              <a:buNone/>
            </a:pPr>
            <a:r>
              <a:rPr lang="fr-FR" sz="1800" dirty="0">
                <a:ea typeface="Aptos" panose="020B0004020202020204" pitchFamily="34" charset="0"/>
                <a:cs typeface="Aptos" panose="020B0004020202020204" pitchFamily="34" charset="0"/>
              </a:rPr>
              <a:t>	- </a:t>
            </a:r>
            <a:r>
              <a:rPr lang="fr-FR" sz="1800" dirty="0">
                <a:effectLst/>
                <a:ea typeface="Aptos" panose="020B0004020202020204" pitchFamily="34" charset="0"/>
                <a:cs typeface="Aptos" panose="020B0004020202020204" pitchFamily="34" charset="0"/>
              </a:rPr>
              <a:t>Agent de Maitrise spécialité " BTP,VRD ", </a:t>
            </a:r>
          </a:p>
          <a:p>
            <a:pPr marL="0" indent="0">
              <a:buNone/>
            </a:pPr>
            <a:r>
              <a:rPr lang="fr-FR" sz="1800" dirty="0">
                <a:ea typeface="Aptos" panose="020B0004020202020204" pitchFamily="34" charset="0"/>
                <a:cs typeface="Aptos" panose="020B0004020202020204" pitchFamily="34" charset="0"/>
              </a:rPr>
              <a:t>	- </a:t>
            </a:r>
            <a:r>
              <a:rPr lang="fr-FR" sz="1800" dirty="0">
                <a:effectLst/>
                <a:ea typeface="Aptos" panose="020B0004020202020204" pitchFamily="34" charset="0"/>
                <a:cs typeface="Aptos" panose="020B0004020202020204" pitchFamily="34" charset="0"/>
              </a:rPr>
              <a:t>Adjoint d'Animation Principal de 2ème classe </a:t>
            </a:r>
            <a:endParaRPr lang="fr-FR" sz="1800" dirty="0">
              <a:ea typeface="Aptos" panose="020B0004020202020204" pitchFamily="34" charset="0"/>
              <a:cs typeface="Aptos" panose="020B0004020202020204" pitchFamily="34" charset="0"/>
            </a:endParaRPr>
          </a:p>
          <a:p>
            <a:pPr marL="0" indent="0">
              <a:buNone/>
            </a:pPr>
            <a:r>
              <a:rPr lang="fr-FR" sz="1800" dirty="0">
                <a:effectLst/>
                <a:ea typeface="Aptos" panose="020B0004020202020204" pitchFamily="34" charset="0"/>
                <a:cs typeface="Aptos" panose="020B0004020202020204" pitchFamily="34" charset="0"/>
              </a:rPr>
              <a:t>	- Aide-Soignant de classe normale.</a:t>
            </a:r>
          </a:p>
          <a:p>
            <a:pPr marL="0" indent="0">
              <a:buNone/>
            </a:pP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7" name="Image 16">
            <a:extLst>
              <a:ext uri="{FF2B5EF4-FFF2-40B4-BE49-F238E27FC236}">
                <a16:creationId xmlns:a16="http://schemas.microsoft.com/office/drawing/2014/main" id="{D49972ED-40BE-73CB-1360-9C81F8586152}"/>
              </a:ext>
            </a:extLst>
          </p:cNvPr>
          <p:cNvPicPr>
            <a:picLocks noChangeAspect="1"/>
          </p:cNvPicPr>
          <p:nvPr/>
        </p:nvPicPr>
        <p:blipFill>
          <a:blip r:embed="rId13"/>
          <a:stretch>
            <a:fillRect/>
          </a:stretch>
        </p:blipFill>
        <p:spPr>
          <a:xfrm>
            <a:off x="4813455" y="3988975"/>
            <a:ext cx="2415749" cy="617273"/>
          </a:xfrm>
          <a:prstGeom prst="rect">
            <a:avLst/>
          </a:prstGeom>
        </p:spPr>
      </p:pic>
      <p:pic>
        <p:nvPicPr>
          <p:cNvPr id="18" name="Image 17">
            <a:extLst>
              <a:ext uri="{FF2B5EF4-FFF2-40B4-BE49-F238E27FC236}">
                <a16:creationId xmlns:a16="http://schemas.microsoft.com/office/drawing/2014/main" id="{C1A9E0A3-3896-F3D6-1F42-BAE6B3FD3417}"/>
              </a:ext>
            </a:extLst>
          </p:cNvPr>
          <p:cNvPicPr>
            <a:picLocks noChangeAspect="1"/>
          </p:cNvPicPr>
          <p:nvPr/>
        </p:nvPicPr>
        <p:blipFill>
          <a:blip r:embed="rId14"/>
          <a:stretch>
            <a:fillRect/>
          </a:stretch>
        </p:blipFill>
        <p:spPr>
          <a:xfrm>
            <a:off x="6030036" y="4690431"/>
            <a:ext cx="2675064" cy="1890379"/>
          </a:xfrm>
          <a:prstGeom prst="rect">
            <a:avLst/>
          </a:prstGeom>
        </p:spPr>
      </p:pic>
    </p:spTree>
    <p:extLst>
      <p:ext uri="{BB962C8B-B14F-4D97-AF65-F5344CB8AC3E}">
        <p14:creationId xmlns:p14="http://schemas.microsoft.com/office/powerpoint/2010/main" val="1275347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49664" y="1245707"/>
            <a:ext cx="9144000" cy="4351338"/>
          </a:xfrm>
        </p:spPr>
        <p:txBody>
          <a:bodyPr>
            <a:normAutofit/>
          </a:bodyPr>
          <a:lstStyle/>
          <a:p>
            <a:pPr marL="685800" lvl="2" indent="0">
              <a:buNone/>
            </a:pPr>
            <a:endParaRPr lang="fr-FR" sz="2400" dirty="0"/>
          </a:p>
          <a:p>
            <a:pPr marL="0" indent="0">
              <a:buNone/>
            </a:pPr>
            <a:r>
              <a:rPr lang="fr-FR" sz="2400" b="1" dirty="0">
                <a:solidFill>
                  <a:srgbClr val="CC99FF"/>
                </a:solidFill>
              </a:rPr>
              <a:t>		3- Mise en place d’une mission d’archivage</a:t>
            </a:r>
          </a:p>
          <a:p>
            <a:pPr marL="0" indent="0">
              <a:buNone/>
            </a:pPr>
            <a:endParaRPr lang="fr-FR" sz="2400" b="1" dirty="0">
              <a:solidFill>
                <a:srgbClr val="CC99FF"/>
              </a:solidFill>
            </a:endParaRPr>
          </a:p>
          <a:p>
            <a:pPr>
              <a:buFontTx/>
              <a:buChar char="-"/>
            </a:pPr>
            <a:r>
              <a:rPr lang="fr-FR" sz="2400" dirty="0"/>
              <a:t>Réflexion sur l’opportunité d’une nouvelle prestation du CDG 18</a:t>
            </a:r>
          </a:p>
          <a:p>
            <a:pPr>
              <a:buFontTx/>
              <a:buChar char="-"/>
            </a:pPr>
            <a:r>
              <a:rPr lang="fr-FR" sz="2400" dirty="0"/>
              <a:t>Questionnaire à compléter pour identifier les besoins des collectivités : sera </a:t>
            </a:r>
            <a:r>
              <a:rPr lang="fr-FR" sz="2400"/>
              <a:t>envoyé mi-juin : </a:t>
            </a:r>
            <a:r>
              <a:rPr lang="fr-FR" sz="2000">
                <a:hlinkClick r:id="rId3"/>
              </a:rPr>
              <a:t>CENTRE DE GESTION DU CHER (office.com)</a:t>
            </a:r>
            <a:endParaRPr lang="fr-FR" sz="2400" dirty="0"/>
          </a:p>
          <a:p>
            <a:pPr>
              <a:buFontTx/>
              <a:buChar char="-"/>
            </a:pPr>
            <a:r>
              <a:rPr lang="fr-FR" sz="2400" dirty="0"/>
              <a:t>Retour attendu pour le </a:t>
            </a:r>
            <a:r>
              <a:rPr lang="fr-FR" sz="2400" b="1" dirty="0">
                <a:solidFill>
                  <a:srgbClr val="CC99FF"/>
                </a:solidFill>
              </a:rPr>
              <a:t>31 juillet 2024</a:t>
            </a:r>
          </a:p>
          <a:p>
            <a:pPr>
              <a:buFontTx/>
              <a:buChar char="-"/>
            </a:pPr>
            <a:r>
              <a:rPr lang="fr-FR" sz="2400" dirty="0"/>
              <a:t>Retour sincère attendu, y compris si situation dégradée ;-) </a:t>
            </a:r>
          </a:p>
          <a:p>
            <a:pPr marL="0" indent="0">
              <a:buNone/>
            </a:pPr>
            <a:r>
              <a:rPr lang="fr-FR" sz="2400" dirty="0"/>
              <a:t>		</a:t>
            </a:r>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5" name="Image 4">
            <a:extLst>
              <a:ext uri="{FF2B5EF4-FFF2-40B4-BE49-F238E27FC236}">
                <a16:creationId xmlns:a16="http://schemas.microsoft.com/office/drawing/2014/main" id="{AE0C0CA0-34D7-CEB3-EFDF-B070E00E3751}"/>
              </a:ext>
            </a:extLst>
          </p:cNvPr>
          <p:cNvPicPr>
            <a:picLocks noChangeAspect="1"/>
          </p:cNvPicPr>
          <p:nvPr/>
        </p:nvPicPr>
        <p:blipFill>
          <a:blip r:embed="rId13"/>
          <a:stretch>
            <a:fillRect/>
          </a:stretch>
        </p:blipFill>
        <p:spPr>
          <a:xfrm>
            <a:off x="6043243" y="4578428"/>
            <a:ext cx="1945057" cy="2081211"/>
          </a:xfrm>
          <a:prstGeom prst="rect">
            <a:avLst/>
          </a:prstGeom>
        </p:spPr>
      </p:pic>
    </p:spTree>
    <p:extLst>
      <p:ext uri="{BB962C8B-B14F-4D97-AF65-F5344CB8AC3E}">
        <p14:creationId xmlns:p14="http://schemas.microsoft.com/office/powerpoint/2010/main" val="220151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685800" lvl="2" indent="0">
              <a:buNone/>
            </a:pPr>
            <a:endParaRPr lang="fr-FR" sz="2400" dirty="0"/>
          </a:p>
          <a:p>
            <a:pPr marL="0" indent="0">
              <a:buNone/>
            </a:pPr>
            <a:r>
              <a:rPr lang="fr-FR" sz="2400" b="1" dirty="0">
                <a:solidFill>
                  <a:srgbClr val="EC14B9"/>
                </a:solidFill>
              </a:rPr>
              <a:t>		4 – Entretien de promotion interne catégorie A</a:t>
            </a:r>
          </a:p>
          <a:p>
            <a:pPr marL="0" indent="0">
              <a:buNone/>
            </a:pPr>
            <a:r>
              <a:rPr lang="fr-FR" sz="2400" b="1" dirty="0">
                <a:solidFill>
                  <a:srgbClr val="FFC000"/>
                </a:solidFill>
              </a:rPr>
              <a:t>	</a:t>
            </a:r>
            <a:r>
              <a:rPr lang="fr-FR" sz="2400" dirty="0"/>
              <a:t>- entretiens prévus le 25 juin</a:t>
            </a:r>
          </a:p>
          <a:p>
            <a:pPr lvl="2">
              <a:buFontTx/>
              <a:buChar char="-"/>
            </a:pPr>
            <a:r>
              <a:rPr lang="fr-FR" sz="2400" dirty="0"/>
              <a:t>Envoi des convocations entre le 21 et le 24 juin par mail à l’employeur</a:t>
            </a:r>
          </a:p>
          <a:p>
            <a:pPr lvl="2">
              <a:buFontTx/>
              <a:buChar char="-"/>
            </a:pPr>
            <a:r>
              <a:rPr lang="fr-FR" sz="2400" dirty="0"/>
              <a:t>Pas de session de rattrapage : en cas d’absence, 0 point attribué</a:t>
            </a:r>
          </a:p>
          <a:p>
            <a:pPr lvl="2">
              <a:buFontTx/>
              <a:buChar char="-"/>
            </a:pPr>
            <a:r>
              <a:rPr lang="fr-FR" sz="2400" dirty="0"/>
              <a:t>Note de cadrage disponible sur l’espace réservé – rubrique avancement de grade et promotion interne</a:t>
            </a:r>
          </a:p>
          <a:p>
            <a:pPr marL="0" indent="0">
              <a:buNone/>
            </a:pPr>
            <a:r>
              <a:rPr lang="fr-FR" sz="2400" dirty="0"/>
              <a:t>		</a:t>
            </a:r>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7" name="Image 16">
            <a:extLst>
              <a:ext uri="{FF2B5EF4-FFF2-40B4-BE49-F238E27FC236}">
                <a16:creationId xmlns:a16="http://schemas.microsoft.com/office/drawing/2014/main" id="{39173685-5E53-FB3B-8E37-33AE184EFF1C}"/>
              </a:ext>
            </a:extLst>
          </p:cNvPr>
          <p:cNvPicPr>
            <a:picLocks noChangeAspect="1"/>
          </p:cNvPicPr>
          <p:nvPr/>
        </p:nvPicPr>
        <p:blipFill>
          <a:blip r:embed="rId13"/>
          <a:stretch>
            <a:fillRect/>
          </a:stretch>
        </p:blipFill>
        <p:spPr>
          <a:xfrm>
            <a:off x="3304706" y="5039530"/>
            <a:ext cx="2937184" cy="1631769"/>
          </a:xfrm>
          <a:prstGeom prst="rect">
            <a:avLst/>
          </a:prstGeom>
        </p:spPr>
      </p:pic>
    </p:spTree>
    <p:extLst>
      <p:ext uri="{BB962C8B-B14F-4D97-AF65-F5344CB8AC3E}">
        <p14:creationId xmlns:p14="http://schemas.microsoft.com/office/powerpoint/2010/main" val="119954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605700012"/>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152400" y="1825625"/>
            <a:ext cx="8775700" cy="4351338"/>
          </a:xfrm>
        </p:spPr>
        <p:txBody>
          <a:bodyPr>
            <a:normAutofit fontScale="92500" lnSpcReduction="10000"/>
          </a:bodyPr>
          <a:lstStyle/>
          <a:p>
            <a:pPr marL="685800" lvl="2" indent="0">
              <a:buNone/>
            </a:pPr>
            <a:endParaRPr lang="fr-FR" sz="2400" dirty="0"/>
          </a:p>
          <a:p>
            <a:pPr marL="0" indent="0">
              <a:buNone/>
            </a:pPr>
            <a:r>
              <a:rPr lang="fr-FR" sz="2400" b="1" dirty="0">
                <a:solidFill>
                  <a:srgbClr val="EC14B9"/>
                </a:solidFill>
              </a:rPr>
              <a:t>		</a:t>
            </a:r>
            <a:r>
              <a:rPr lang="fr-FR" sz="2400" b="1" dirty="0">
                <a:solidFill>
                  <a:schemeClr val="accent6"/>
                </a:solidFill>
              </a:rPr>
              <a:t>5 – Invitation CAP Emploi</a:t>
            </a:r>
          </a:p>
          <a:p>
            <a:pPr marL="0" indent="0" algn="just">
              <a:buNone/>
            </a:pPr>
            <a:r>
              <a:rPr lang="fr-FR" sz="2400" b="1" dirty="0">
                <a:solidFill>
                  <a:srgbClr val="FFC000"/>
                </a:solidFill>
              </a:rPr>
              <a:t>	</a:t>
            </a:r>
            <a:r>
              <a:rPr lang="fr-FR" sz="1800" dirty="0">
                <a:effectLst/>
                <a:latin typeface="Aptos" panose="020B0004020202020204" pitchFamily="34" charset="0"/>
                <a:ea typeface="Aptos" panose="020B0004020202020204" pitchFamily="34" charset="0"/>
                <a:cs typeface="Aptos" panose="020B0004020202020204" pitchFamily="34" charset="0"/>
              </a:rPr>
              <a:t>Pour rappel, le forum à destination des employeurs publics sur « l’insertion et le maintien dans l’emploi des personnes en situations de handicap » se tiendra le:</a:t>
            </a:r>
          </a:p>
          <a:p>
            <a:pPr marL="0" indent="0" algn="ctr">
              <a:buNone/>
            </a:pPr>
            <a:r>
              <a:rPr lang="fr-FR" sz="1800" b="1" dirty="0">
                <a:effectLst/>
                <a:latin typeface="Aptos" panose="020B0004020202020204" pitchFamily="34" charset="0"/>
                <a:ea typeface="Aptos" panose="020B0004020202020204" pitchFamily="34" charset="0"/>
                <a:cs typeface="Aptos" panose="020B0004020202020204" pitchFamily="34" charset="0"/>
              </a:rPr>
              <a:t>mercredi 26 juin à 13h30 dans les locaux de </a:t>
            </a:r>
          </a:p>
          <a:p>
            <a:pPr marL="0" indent="0" algn="ctr">
              <a:buNone/>
            </a:pPr>
            <a:r>
              <a:rPr lang="fr-FR" sz="1800" b="1" dirty="0">
                <a:effectLst/>
                <a:latin typeface="Aptos" panose="020B0004020202020204" pitchFamily="34" charset="0"/>
                <a:ea typeface="Aptos" panose="020B0004020202020204" pitchFamily="34" charset="0"/>
                <a:cs typeface="Aptos" panose="020B0004020202020204" pitchFamily="34" charset="0"/>
              </a:rPr>
              <a:t>PROMETHEE CHER</a:t>
            </a:r>
            <a:r>
              <a:rPr lang="fr-FR" sz="1800" dirty="0">
                <a:effectLst/>
                <a:latin typeface="Aptos" panose="020B0004020202020204" pitchFamily="34" charset="0"/>
                <a:ea typeface="Aptos" panose="020B0004020202020204" pitchFamily="34" charset="0"/>
                <a:cs typeface="Aptos" panose="020B0004020202020204" pitchFamily="34" charset="0"/>
              </a:rPr>
              <a:t>, </a:t>
            </a:r>
          </a:p>
          <a:p>
            <a:pPr marL="0" indent="0" algn="ctr">
              <a:buNone/>
            </a:pPr>
            <a:r>
              <a:rPr lang="fr-FR" sz="1800" dirty="0">
                <a:effectLst/>
                <a:latin typeface="Aptos" panose="020B0004020202020204" pitchFamily="34" charset="0"/>
                <a:ea typeface="Aptos" panose="020B0004020202020204" pitchFamily="34" charset="0"/>
                <a:cs typeface="Aptos" panose="020B0004020202020204" pitchFamily="34" charset="0"/>
              </a:rPr>
              <a:t>12 rue Maurice Roy 18000 BOURGES. </a:t>
            </a:r>
          </a:p>
          <a:p>
            <a:pPr marL="0" indent="0" algn="just">
              <a:buNone/>
            </a:pPr>
            <a:r>
              <a:rPr lang="fr-FR" sz="1800" dirty="0">
                <a:effectLst/>
                <a:latin typeface="Aptos" panose="020B0004020202020204" pitchFamily="34" charset="0"/>
                <a:ea typeface="Aptos" panose="020B0004020202020204" pitchFamily="34" charset="0"/>
                <a:cs typeface="Aptos" panose="020B0004020202020204" pitchFamily="34" charset="0"/>
              </a:rPr>
              <a:t>Organisé par le FIPHFP, CAP EMPLOI 18 et Alternance et Handicap, le CDG18 interviendra également afin de présenter les accompagnements proposés aux collectivités dans ce cadre. </a:t>
            </a:r>
          </a:p>
          <a:p>
            <a:pPr marL="0" indent="0" algn="just">
              <a:buNone/>
            </a:pPr>
            <a:endParaRPr lang="fr-FR" sz="1800" dirty="0">
              <a:effectLst/>
              <a:latin typeface="Aptos" panose="020B0004020202020204" pitchFamily="34" charset="0"/>
              <a:ea typeface="Aptos" panose="020B0004020202020204" pitchFamily="34" charset="0"/>
              <a:cs typeface="Aptos" panose="020B0004020202020204" pitchFamily="34" charset="0"/>
            </a:endParaRPr>
          </a:p>
          <a:p>
            <a:pPr marL="0" indent="0" algn="ctr">
              <a:buNone/>
            </a:pPr>
            <a:r>
              <a:rPr lang="fr-FR" sz="1800" b="1" dirty="0">
                <a:latin typeface="Aptos" panose="020B0004020202020204" pitchFamily="34" charset="0"/>
                <a:ea typeface="Aptos" panose="020B0004020202020204" pitchFamily="34" charset="0"/>
                <a:cs typeface="Aptos" panose="020B0004020202020204" pitchFamily="34" charset="0"/>
              </a:rPr>
              <a:t>Pensez à vous inscrire à </a:t>
            </a:r>
            <a:r>
              <a:rPr lang="fr-FR" sz="1800" b="1" dirty="0">
                <a:latin typeface="Aptos" panose="020B0004020202020204" pitchFamily="34" charset="0"/>
                <a:ea typeface="Aptos" panose="020B0004020202020204" pitchFamily="34" charset="0"/>
                <a:cs typeface="Aptos" panose="020B0004020202020204" pitchFamily="34" charset="0"/>
                <a:hlinkClick r:id="rId3"/>
              </a:rPr>
              <a:t>lvannier@capemploi18.com</a:t>
            </a:r>
            <a:endParaRPr lang="fr-FR" sz="1800" b="1" dirty="0">
              <a:latin typeface="Aptos" panose="020B0004020202020204" pitchFamily="34" charset="0"/>
              <a:ea typeface="Aptos" panose="020B0004020202020204" pitchFamily="34" charset="0"/>
              <a:cs typeface="Aptos" panose="020B0004020202020204" pitchFamily="34" charset="0"/>
            </a:endParaRPr>
          </a:p>
          <a:p>
            <a:pPr marL="0" indent="0" algn="just">
              <a:buNone/>
            </a:pPr>
            <a:endParaRPr lang="fr-FR" sz="1800" dirty="0">
              <a:effectLst/>
              <a:latin typeface="Aptos" panose="020B0004020202020204" pitchFamily="34" charset="0"/>
              <a:ea typeface="Aptos" panose="020B0004020202020204" pitchFamily="34" charset="0"/>
              <a:cs typeface="Aptos" panose="020B0004020202020204" pitchFamily="34" charset="0"/>
            </a:endParaRPr>
          </a:p>
          <a:p>
            <a:pPr marL="0" indent="0" algn="just">
              <a:buNone/>
            </a:pPr>
            <a:r>
              <a:rPr lang="fr-FR" sz="1800" i="1" dirty="0">
                <a:effectLst/>
                <a:latin typeface="Aptos" panose="020B0004020202020204" pitchFamily="34" charset="0"/>
                <a:ea typeface="Aptos" panose="020B0004020202020204" pitchFamily="34" charset="0"/>
                <a:cs typeface="Aptos" panose="020B0004020202020204" pitchFamily="34" charset="0"/>
              </a:rPr>
              <a:t>L’invitation vous a été envoyée par CAP EMPLOI 18, le 11 avril 2024.</a:t>
            </a:r>
            <a:r>
              <a:rPr lang="fr-FR" sz="2400" i="1" dirty="0"/>
              <a:t>	</a:t>
            </a:r>
            <a:r>
              <a:rPr lang="fr-FR" sz="2400" dirty="0"/>
              <a:t>	</a:t>
            </a:r>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4"/>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6"/>
              <a:stretch>
                <a:fillRect/>
              </a:stretch>
            </p:blipFill>
            <p:spPr>
              <a:xfrm>
                <a:off x="9139664" y="639787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8"/>
              <a:stretch>
                <a:fillRect/>
              </a:stretch>
            </p:blipFill>
            <p:spPr>
              <a:xfrm>
                <a:off x="9228944" y="6501707"/>
                <a:ext cx="302760" cy="2898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0"/>
              <a:stretch>
                <a:fillRect/>
              </a:stretch>
            </p:blipFill>
            <p:spPr>
              <a:xfrm>
                <a:off x="9218864" y="6526426"/>
                <a:ext cx="374760" cy="29969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2"/>
              <a:stretch>
                <a:fillRect/>
              </a:stretch>
            </p:blipFill>
            <p:spPr>
              <a:xfrm>
                <a:off x="4408184" y="4828930"/>
                <a:ext cx="884520" cy="318240"/>
              </a:xfrm>
              <a:prstGeom prst="rect">
                <a:avLst/>
              </a:prstGeom>
            </p:spPr>
          </p:pic>
        </mc:Fallback>
      </mc:AlternateContent>
      <p:sp>
        <p:nvSpPr>
          <p:cNvPr id="2" name="ZoneTexte 1">
            <a:extLst>
              <a:ext uri="{FF2B5EF4-FFF2-40B4-BE49-F238E27FC236}">
                <a16:creationId xmlns:a16="http://schemas.microsoft.com/office/drawing/2014/main" id="{53B81337-2F99-160A-5F04-F9F126FE095E}"/>
              </a:ext>
            </a:extLst>
          </p:cNvPr>
          <p:cNvSpPr txBox="1"/>
          <p:nvPr/>
        </p:nvSpPr>
        <p:spPr>
          <a:xfrm>
            <a:off x="6374264" y="446641"/>
            <a:ext cx="2819400" cy="461665"/>
          </a:xfrm>
          <a:prstGeom prst="rect">
            <a:avLst/>
          </a:prstGeom>
          <a:noFill/>
        </p:spPr>
        <p:txBody>
          <a:bodyPr wrap="square" rtlCol="0">
            <a:spAutoFit/>
          </a:bodyPr>
          <a:lstStyle/>
          <a:p>
            <a:r>
              <a:rPr lang="fr-FR" sz="2400" b="1" dirty="0">
                <a:solidFill>
                  <a:srgbClr val="FFC000"/>
                </a:solidFill>
              </a:rPr>
              <a:t>Actu  - minute</a:t>
            </a:r>
          </a:p>
        </p:txBody>
      </p:sp>
      <p:pic>
        <p:nvPicPr>
          <p:cNvPr id="18" name="Image 17" descr="Une image contenant clipart, Graphique, dessin humoristique, art&#10;&#10;Description générée automatiquement">
            <a:extLst>
              <a:ext uri="{FF2B5EF4-FFF2-40B4-BE49-F238E27FC236}">
                <a16:creationId xmlns:a16="http://schemas.microsoft.com/office/drawing/2014/main" id="{6626C8A0-F5F5-63CC-5D86-A5F7105FE86B}"/>
              </a:ext>
            </a:extLst>
          </p:cNvPr>
          <p:cNvPicPr>
            <a:picLocks noChangeAspect="1"/>
          </p:cNvPicPr>
          <p:nvPr/>
        </p:nvPicPr>
        <p:blipFill>
          <a:blip r:embed="rId13" cstate="print">
            <a:alphaModFix amt="29000"/>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577183" y="4397239"/>
            <a:ext cx="2127917" cy="2127917"/>
          </a:xfrm>
          <a:prstGeom prst="rect">
            <a:avLst/>
          </a:prstGeom>
        </p:spPr>
      </p:pic>
      <p:pic>
        <p:nvPicPr>
          <p:cNvPr id="1026" name="Picture 2" descr="Pour les personnes - Cap emploi 18">
            <a:extLst>
              <a:ext uri="{FF2B5EF4-FFF2-40B4-BE49-F238E27FC236}">
                <a16:creationId xmlns:a16="http://schemas.microsoft.com/office/drawing/2014/main" id="{E4FA20A8-D96D-2CEA-9FFC-5563A6A5972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05751" y="1443762"/>
            <a:ext cx="1914418" cy="100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3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16168" y="3567899"/>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r>
              <a:rPr lang="fr-FR" sz="2400" b="1" dirty="0">
                <a:solidFill>
                  <a:srgbClr val="FFC000"/>
                </a:solidFill>
              </a:rPr>
              <a:t>6 – Prochaine </a:t>
            </a:r>
            <a:r>
              <a:rPr lang="fr-FR" sz="2400" b="1" dirty="0" err="1">
                <a:solidFill>
                  <a:srgbClr val="FFC000"/>
                </a:solidFill>
              </a:rPr>
              <a:t>visio</a:t>
            </a:r>
            <a:r>
              <a:rPr lang="fr-FR" sz="2400" b="1" dirty="0">
                <a:solidFill>
                  <a:srgbClr val="FFC00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Mardi 3 septembre à 9h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5 septembre à 14h</a:t>
            </a:r>
            <a:endPar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685800" lvl="2" indent="0">
              <a:buNone/>
            </a:pP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13" name="Rectangle 12">
            <a:extLst>
              <a:ext uri="{FF2B5EF4-FFF2-40B4-BE49-F238E27FC236}">
                <a16:creationId xmlns:a16="http://schemas.microsoft.com/office/drawing/2014/main" id="{BED382C1-A51D-CBA0-4534-042C0EA5B91E}"/>
              </a:ext>
            </a:extLst>
          </p:cNvPr>
          <p:cNvSpPr/>
          <p:nvPr/>
        </p:nvSpPr>
        <p:spPr>
          <a:xfrm>
            <a:off x="9144000" y="6505873"/>
            <a:ext cx="499533" cy="3521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0825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Rectangle 2">
            <a:extLst>
              <a:ext uri="{FF2B5EF4-FFF2-40B4-BE49-F238E27FC236}">
                <a16:creationId xmlns:a16="http://schemas.microsoft.com/office/drawing/2014/main" id="{6F0D505B-828D-1A8D-56C2-AC00E21A688A}"/>
              </a:ext>
            </a:extLst>
          </p:cNvPr>
          <p:cNvSpPr/>
          <p:nvPr/>
        </p:nvSpPr>
        <p:spPr>
          <a:xfrm>
            <a:off x="228600" y="1447800"/>
            <a:ext cx="8568952" cy="5078313"/>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800" b="1" dirty="0">
                <a:solidFill>
                  <a:srgbClr val="00B0F0"/>
                </a:solidFill>
              </a:rPr>
              <a:t>Le Site Emploi Territorial : une réponse à l’obligation légale de transmission de déclarations d’emploi</a:t>
            </a:r>
          </a:p>
          <a:p>
            <a:pPr algn="ctr"/>
            <a:endParaRPr lang="fr-FR" sz="2800" dirty="0">
              <a:latin typeface="Calibri" pitchFamily="34" charset="0"/>
              <a:cs typeface="Calibri" pitchFamily="34" charset="0"/>
            </a:endParaRPr>
          </a:p>
          <a:p>
            <a:pPr algn="just"/>
            <a:r>
              <a:rPr lang="fr-FR" sz="2400" dirty="0">
                <a:latin typeface="Calibri" pitchFamily="34" charset="0"/>
                <a:cs typeface="Calibri" pitchFamily="34" charset="0"/>
              </a:rPr>
              <a:t>L’article L. 313-4 du Code Général de la Fonction Publique (anciennement article 41 de la loi n° 84-53 du 26 janvier 1984 modifiée) prévoit que </a:t>
            </a:r>
            <a:r>
              <a:rPr lang="fr-FR" sz="2400" b="1" dirty="0">
                <a:latin typeface="Calibri" pitchFamily="34" charset="0"/>
                <a:cs typeface="Calibri" pitchFamily="34" charset="0"/>
              </a:rPr>
              <a:t>tout emploi créé ou qui devient vacant dans une collectivité ou dans un établissement public doit faire l’objet d’une publicité</a:t>
            </a:r>
            <a:r>
              <a:rPr lang="fr-FR" sz="2400" dirty="0">
                <a:latin typeface="Calibri" pitchFamily="34" charset="0"/>
                <a:cs typeface="Calibri" pitchFamily="34" charset="0"/>
              </a:rPr>
              <a:t> soit auprès du Centre de Gestion de la Fonction Publique Territoriale soit du Centre National de la Fonction Publique Territoriale (C.N.F.P.T.) – catégorie A+ uniquement. </a:t>
            </a:r>
          </a:p>
          <a:p>
            <a:pPr algn="just"/>
            <a:r>
              <a:rPr lang="fr-FR" sz="2400" dirty="0">
                <a:latin typeface="Calibri" pitchFamily="34" charset="0"/>
                <a:cs typeface="Calibri" pitchFamily="34" charset="0"/>
              </a:rPr>
              <a:t>	</a:t>
            </a:r>
          </a:p>
          <a:p>
            <a:pPr algn="just"/>
            <a:r>
              <a:rPr lang="fr-FR" sz="2400" b="1" dirty="0">
                <a:solidFill>
                  <a:srgbClr val="FF0000"/>
                </a:solidFill>
                <a:latin typeface="Calibri" pitchFamily="34" charset="0"/>
                <a:cs typeface="Calibri" pitchFamily="34" charset="0"/>
              </a:rPr>
              <a:t>Illégalité de la nomination si non transmission de déclaration d’emploi (annulation du recrutement).</a:t>
            </a:r>
          </a:p>
        </p:txBody>
      </p:sp>
    </p:spTree>
    <p:extLst>
      <p:ext uri="{BB962C8B-B14F-4D97-AF65-F5344CB8AC3E}">
        <p14:creationId xmlns:p14="http://schemas.microsoft.com/office/powerpoint/2010/main" val="2504454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3" name="Rectangle 2">
            <a:extLst>
              <a:ext uri="{FF2B5EF4-FFF2-40B4-BE49-F238E27FC236}">
                <a16:creationId xmlns:a16="http://schemas.microsoft.com/office/drawing/2014/main" id="{6F0D505B-828D-1A8D-56C2-AC00E21A688A}"/>
              </a:ext>
            </a:extLst>
          </p:cNvPr>
          <p:cNvSpPr/>
          <p:nvPr/>
        </p:nvSpPr>
        <p:spPr>
          <a:xfrm>
            <a:off x="194048" y="1878818"/>
            <a:ext cx="8568952" cy="371178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lvl="0" indent="-514350" algn="just">
              <a:spcBef>
                <a:spcPct val="20000"/>
              </a:spcBef>
              <a:buFont typeface="Wingdings" pitchFamily="2" charset="2"/>
              <a:buChar char="v"/>
            </a:pPr>
            <a:r>
              <a:rPr lang="fr-FR" sz="2400" dirty="0">
                <a:solidFill>
                  <a:prstClr val="black"/>
                </a:solidFill>
                <a:cs typeface="Calibri" pitchFamily="34" charset="0"/>
              </a:rPr>
              <a:t>SET: Première plateforme partagée destinée à l’emploi dans la FPT</a:t>
            </a:r>
          </a:p>
          <a:p>
            <a:pPr marL="514350" lvl="0" indent="-514350" algn="just">
              <a:spcBef>
                <a:spcPct val="20000"/>
              </a:spcBef>
              <a:buFont typeface="Wingdings" pitchFamily="2" charset="2"/>
              <a:buChar char="v"/>
            </a:pPr>
            <a:endParaRPr lang="fr-FR" sz="2400" dirty="0">
              <a:solidFill>
                <a:prstClr val="black"/>
              </a:solidFill>
              <a:cs typeface="Calibri" pitchFamily="34" charset="0"/>
            </a:endParaRPr>
          </a:p>
          <a:p>
            <a:pPr marL="514350" lvl="0" indent="-514350" algn="just">
              <a:spcBef>
                <a:spcPct val="20000"/>
              </a:spcBef>
              <a:buFont typeface="Wingdings" pitchFamily="2" charset="2"/>
              <a:buChar char="v"/>
            </a:pPr>
            <a:r>
              <a:rPr lang="fr-FR" sz="2400" dirty="0">
                <a:solidFill>
                  <a:prstClr val="black"/>
                </a:solidFill>
                <a:cs typeface="Calibri" pitchFamily="34" charset="0"/>
              </a:rPr>
              <a:t>Permet dématérialisation de toute la procédure de recrutement et un suivi en temps réel</a:t>
            </a:r>
          </a:p>
          <a:p>
            <a:pPr marL="514350" lvl="0" indent="-514350" algn="just">
              <a:spcBef>
                <a:spcPct val="20000"/>
              </a:spcBef>
              <a:buFont typeface="Wingdings" pitchFamily="2" charset="2"/>
              <a:buChar char="v"/>
            </a:pPr>
            <a:endParaRPr lang="fr-FR" sz="2400" dirty="0">
              <a:solidFill>
                <a:prstClr val="black"/>
              </a:solidFill>
              <a:cs typeface="Calibri" pitchFamily="34" charset="0"/>
            </a:endParaRPr>
          </a:p>
          <a:p>
            <a:pPr marL="514350" lvl="0" indent="-514350" algn="just">
              <a:spcBef>
                <a:spcPct val="20000"/>
              </a:spcBef>
              <a:buFont typeface="Wingdings" pitchFamily="2" charset="2"/>
              <a:buChar char="v"/>
            </a:pPr>
            <a:r>
              <a:rPr lang="fr-FR" sz="2400" dirty="0">
                <a:solidFill>
                  <a:prstClr val="black"/>
                </a:solidFill>
                <a:cs typeface="Calibri" pitchFamily="34" charset="0"/>
              </a:rPr>
              <a:t>1</a:t>
            </a:r>
            <a:r>
              <a:rPr lang="fr-FR" sz="2400" baseline="30000" dirty="0">
                <a:solidFill>
                  <a:prstClr val="black"/>
                </a:solidFill>
                <a:cs typeface="Calibri" pitchFamily="34" charset="0"/>
              </a:rPr>
              <a:t>er</a:t>
            </a:r>
            <a:r>
              <a:rPr lang="fr-FR" sz="2400" dirty="0">
                <a:solidFill>
                  <a:prstClr val="black"/>
                </a:solidFill>
                <a:cs typeface="Calibri" pitchFamily="34" charset="0"/>
              </a:rPr>
              <a:t> trimestre 2019 : publicité des offres d’emploi des 3 fonctions publiques vers « Choisir le service public », anciennement la PEP (Place de l’Emploi Public)</a:t>
            </a:r>
          </a:p>
        </p:txBody>
      </p:sp>
    </p:spTree>
    <p:extLst>
      <p:ext uri="{BB962C8B-B14F-4D97-AF65-F5344CB8AC3E}">
        <p14:creationId xmlns:p14="http://schemas.microsoft.com/office/powerpoint/2010/main" val="116851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4273391" y="498197"/>
            <a:ext cx="2889409" cy="520655"/>
          </a:xfrm>
          <a:prstGeom prst="rect">
            <a:avLst/>
          </a:prstGeom>
        </p:spPr>
        <p:txBody>
          <a:bodyPr vert="horz" wrap="square" lIns="0" tIns="12700" rIns="0" bIns="0" rtlCol="0">
            <a:spAutoFit/>
          </a:bodyPr>
          <a:lstStyle/>
          <a:p>
            <a:pPr marL="12700" algn="just">
              <a:lnSpc>
                <a:spcPct val="100000"/>
              </a:lnSpc>
              <a:spcBef>
                <a:spcPts val="100"/>
              </a:spcBef>
            </a:pPr>
            <a:r>
              <a:rPr lang="fr-FR" b="1" spc="-20" dirty="0">
                <a:solidFill>
                  <a:srgbClr val="00B0F0"/>
                </a:solidFill>
                <a:latin typeface="+mn-lt"/>
              </a:rPr>
              <a:t>Adhésion au SET</a:t>
            </a:r>
            <a:endParaRPr b="1" spc="-20" dirty="0">
              <a:solidFill>
                <a:srgbClr val="00B0F0"/>
              </a:solidFill>
              <a:latin typeface="+mn-lt"/>
            </a:endParaRPr>
          </a:p>
        </p:txBody>
      </p:sp>
      <p:sp>
        <p:nvSpPr>
          <p:cNvPr id="5" name="Triangle isocèle 4">
            <a:extLst>
              <a:ext uri="{FF2B5EF4-FFF2-40B4-BE49-F238E27FC236}">
                <a16:creationId xmlns:a16="http://schemas.microsoft.com/office/drawing/2014/main" id="{7676CE09-556A-E031-FCF1-206BF2003C0C}"/>
              </a:ext>
            </a:extLst>
          </p:cNvPr>
          <p:cNvSpPr/>
          <p:nvPr/>
        </p:nvSpPr>
        <p:spPr>
          <a:xfrm>
            <a:off x="482352" y="5029200"/>
            <a:ext cx="432048" cy="48690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9" name="ZoneTexte 8">
            <a:extLst>
              <a:ext uri="{FF2B5EF4-FFF2-40B4-BE49-F238E27FC236}">
                <a16:creationId xmlns:a16="http://schemas.microsoft.com/office/drawing/2014/main" id="{2B8601F0-DD87-10B0-BE1B-06188EFD9F29}"/>
              </a:ext>
            </a:extLst>
          </p:cNvPr>
          <p:cNvSpPr txBox="1"/>
          <p:nvPr/>
        </p:nvSpPr>
        <p:spPr>
          <a:xfrm>
            <a:off x="588796" y="5122694"/>
            <a:ext cx="253596" cy="338554"/>
          </a:xfrm>
          <a:prstGeom prst="rect">
            <a:avLst/>
          </a:prstGeom>
          <a:noFill/>
          <a:ln>
            <a:noFill/>
          </a:ln>
        </p:spPr>
        <p:txBody>
          <a:bodyPr wrap="none" rtlCol="0">
            <a:spAutoFit/>
          </a:bodyPr>
          <a:lstStyle/>
          <a:p>
            <a:r>
              <a:rPr lang="fr-FR" sz="1600" b="1" dirty="0">
                <a:latin typeface="Arial" panose="020B0604020202020204" pitchFamily="34" charset="0"/>
                <a:cs typeface="Arial" panose="020B0604020202020204" pitchFamily="34" charset="0"/>
              </a:rPr>
              <a:t>!</a:t>
            </a:r>
          </a:p>
        </p:txBody>
      </p:sp>
      <p:sp>
        <p:nvSpPr>
          <p:cNvPr id="12" name="Flèche : courbe vers la droite 11">
            <a:extLst>
              <a:ext uri="{FF2B5EF4-FFF2-40B4-BE49-F238E27FC236}">
                <a16:creationId xmlns:a16="http://schemas.microsoft.com/office/drawing/2014/main" id="{3CF61DD1-2F43-B0C6-E8DF-8F3FB5B4E83F}"/>
              </a:ext>
            </a:extLst>
          </p:cNvPr>
          <p:cNvSpPr/>
          <p:nvPr/>
        </p:nvSpPr>
        <p:spPr>
          <a:xfrm rot="1515150">
            <a:off x="444132" y="2447345"/>
            <a:ext cx="534161" cy="90377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a:extLst>
              <a:ext uri="{FF2B5EF4-FFF2-40B4-BE49-F238E27FC236}">
                <a16:creationId xmlns:a16="http://schemas.microsoft.com/office/drawing/2014/main" id="{D4E98198-F3B2-90D4-5D3F-DFB921718C7C}"/>
              </a:ext>
            </a:extLst>
          </p:cNvPr>
          <p:cNvSpPr txBox="1"/>
          <p:nvPr/>
        </p:nvSpPr>
        <p:spPr>
          <a:xfrm>
            <a:off x="186668" y="1892617"/>
            <a:ext cx="8576332" cy="4431983"/>
          </a:xfrm>
          <a:prstGeom prst="rect">
            <a:avLst/>
          </a:prstGeom>
          <a:noFill/>
        </p:spPr>
        <p:txBody>
          <a:bodyPr wrap="square" rtlCol="0">
            <a:spAutoFit/>
          </a:bodyPr>
          <a:lstStyle/>
          <a:p>
            <a:pPr algn="just">
              <a:buFont typeface="Wingdings" panose="05000000000000000000" pitchFamily="2" charset="2"/>
              <a:buChar char="v"/>
            </a:pPr>
            <a:r>
              <a:rPr lang="fr-FR" sz="2400" dirty="0"/>
              <a:t> Choix des collectivités : Délégation ou Formation</a:t>
            </a:r>
          </a:p>
          <a:p>
            <a:pPr marL="0" indent="0" algn="just">
              <a:buNone/>
            </a:pPr>
            <a:r>
              <a:rPr lang="fr-FR" sz="2400" dirty="0"/>
              <a:t>	</a:t>
            </a:r>
            <a:r>
              <a:rPr lang="fr-FR" sz="2400" dirty="0">
                <a:solidFill>
                  <a:srgbClr val="00B0F0"/>
                </a:solidFill>
              </a:rPr>
              <a:t>Ci-dessous les tarifs 2024 des prestations du CDG 18</a:t>
            </a:r>
          </a:p>
          <a:p>
            <a:pPr marL="0" indent="0" algn="just">
              <a:buNone/>
            </a:pPr>
            <a:endParaRPr lang="fr-FR" sz="2400" dirty="0"/>
          </a:p>
          <a:p>
            <a:pPr marL="0" indent="0" algn="just">
              <a:buNone/>
            </a:pPr>
            <a:endParaRPr lang="fr-FR" sz="2400" dirty="0"/>
          </a:p>
          <a:p>
            <a:pPr marL="0" indent="0" algn="just">
              <a:buNone/>
            </a:pPr>
            <a:r>
              <a:rPr lang="fr-FR" sz="2400" dirty="0">
                <a:solidFill>
                  <a:srgbClr val="00B0F0"/>
                </a:solidFill>
                <a:hlinkClick r:id="rId3"/>
              </a:rPr>
              <a:t>https://www.cdg18.fr/fileadmin/bibliotheque/Documents/CDG/TARIFS_2024.pdf</a:t>
            </a:r>
            <a:endParaRPr lang="fr-FR" sz="2400" dirty="0">
              <a:solidFill>
                <a:srgbClr val="00B0F0"/>
              </a:solidFill>
            </a:endParaRPr>
          </a:p>
          <a:p>
            <a:pPr marL="0" indent="0" algn="just">
              <a:buNone/>
            </a:pPr>
            <a:endParaRPr lang="fr-FR" sz="2400" dirty="0">
              <a:solidFill>
                <a:srgbClr val="00B0F0"/>
              </a:solidFill>
            </a:endParaRPr>
          </a:p>
          <a:p>
            <a:pPr algn="just">
              <a:buFont typeface="Wingdings" panose="05000000000000000000" pitchFamily="2" charset="2"/>
              <a:buChar char="v"/>
            </a:pPr>
            <a:r>
              <a:rPr lang="fr-FR" sz="2400" dirty="0"/>
              <a:t> Un accès à la CVthèque pour toutes les collectivités :</a:t>
            </a:r>
          </a:p>
          <a:p>
            <a:pPr marL="0" indent="0" algn="just">
              <a:buNone/>
            </a:pPr>
            <a:endParaRPr lang="fr-FR" sz="2400" dirty="0">
              <a:solidFill>
                <a:srgbClr val="00B0F0"/>
              </a:solidFill>
            </a:endParaRPr>
          </a:p>
          <a:p>
            <a:pPr marL="0" indent="0" algn="just">
              <a:buNone/>
            </a:pPr>
            <a:r>
              <a:rPr lang="fr-FR" sz="2400" dirty="0">
                <a:solidFill>
                  <a:srgbClr val="00B0F0"/>
                </a:solidFill>
              </a:rPr>
              <a:t>	Après réception de la délibération et de la convention correspondante.</a:t>
            </a:r>
          </a:p>
          <a:p>
            <a:endParaRPr lang="fr-FR" dirty="0"/>
          </a:p>
        </p:txBody>
      </p:sp>
    </p:spTree>
    <p:extLst>
      <p:ext uri="{BB962C8B-B14F-4D97-AF65-F5344CB8AC3E}">
        <p14:creationId xmlns:p14="http://schemas.microsoft.com/office/powerpoint/2010/main" val="341306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700835" y="498197"/>
            <a:ext cx="4604965" cy="520655"/>
          </a:xfrm>
          <a:prstGeom prst="rect">
            <a:avLst/>
          </a:prstGeom>
        </p:spPr>
        <p:txBody>
          <a:bodyPr vert="horz" wrap="square" lIns="0" tIns="12700" rIns="0" bIns="0" rtlCol="0">
            <a:spAutoFit/>
          </a:bodyPr>
          <a:lstStyle/>
          <a:p>
            <a:pPr marL="12700" algn="just">
              <a:lnSpc>
                <a:spcPct val="100000"/>
              </a:lnSpc>
              <a:spcBef>
                <a:spcPts val="100"/>
              </a:spcBef>
            </a:pPr>
            <a:r>
              <a:rPr lang="fr-FR" b="1" spc="-20" dirty="0">
                <a:solidFill>
                  <a:srgbClr val="00B0F0"/>
                </a:solidFill>
                <a:latin typeface="+mn-lt"/>
              </a:rPr>
              <a:t>En amont du recrutement</a:t>
            </a:r>
            <a:endParaRPr b="1" spc="-20" dirty="0">
              <a:solidFill>
                <a:srgbClr val="00B0F0"/>
              </a:solidFill>
              <a:latin typeface="+mn-lt"/>
            </a:endParaRPr>
          </a:p>
        </p:txBody>
      </p:sp>
      <p:sp>
        <p:nvSpPr>
          <p:cNvPr id="12" name="Rectangle à coins arrondis 4">
            <a:extLst>
              <a:ext uri="{FF2B5EF4-FFF2-40B4-BE49-F238E27FC236}">
                <a16:creationId xmlns:a16="http://schemas.microsoft.com/office/drawing/2014/main" id="{EE7013C8-DA00-5C08-475A-1A2EC1A1290F}"/>
              </a:ext>
            </a:extLst>
          </p:cNvPr>
          <p:cNvSpPr/>
          <p:nvPr/>
        </p:nvSpPr>
        <p:spPr>
          <a:xfrm>
            <a:off x="1331640" y="2001287"/>
            <a:ext cx="6480720" cy="2592288"/>
          </a:xfrm>
          <a:prstGeom prst="roundRect">
            <a:avLst/>
          </a:prstGeom>
          <a:solidFill>
            <a:srgbClr val="008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fr-FR" sz="2000" b="1" dirty="0">
                <a:solidFill>
                  <a:schemeClr val="bg1"/>
                </a:solidFill>
                <a:latin typeface="Calibri" pitchFamily="34" charset="0"/>
                <a:cs typeface="Calibri" pitchFamily="34" charset="0"/>
              </a:rPr>
              <a:t>Avant de procéder à la saisie d’une déclaration d’emploi, assurez-vous que l’emploi est existant dans le tableau des effectifs de votre collectivité :</a:t>
            </a:r>
          </a:p>
          <a:p>
            <a:pPr marL="342900" lvl="0" indent="-342900">
              <a:lnSpc>
                <a:spcPct val="115000"/>
              </a:lnSpc>
              <a:spcBef>
                <a:spcPts val="600"/>
              </a:spcBef>
              <a:spcAft>
                <a:spcPts val="0"/>
              </a:spcAft>
              <a:buFont typeface="Calibri" panose="020F0502020204030204" pitchFamily="34" charset="0"/>
              <a:buChar char="-"/>
            </a:pPr>
            <a:r>
              <a:rPr lang="fr-FR" sz="2000" b="1" dirty="0">
                <a:solidFill>
                  <a:schemeClr val="bg1"/>
                </a:solidFill>
                <a:latin typeface="Calibri" pitchFamily="34" charset="0"/>
                <a:cs typeface="Calibri" pitchFamily="34" charset="0"/>
              </a:rPr>
              <a:t>Si OUI, effectuer la publicité ;</a:t>
            </a:r>
          </a:p>
          <a:p>
            <a:pPr marL="342900" lvl="0" indent="-342900">
              <a:lnSpc>
                <a:spcPct val="115000"/>
              </a:lnSpc>
              <a:spcAft>
                <a:spcPts val="1000"/>
              </a:spcAft>
              <a:buFont typeface="Calibri" panose="020F0502020204030204" pitchFamily="34" charset="0"/>
              <a:buChar char="-"/>
            </a:pPr>
            <a:r>
              <a:rPr lang="fr-FR" sz="2000" b="1" dirty="0">
                <a:solidFill>
                  <a:schemeClr val="bg1"/>
                </a:solidFill>
                <a:latin typeface="Calibri" pitchFamily="34" charset="0"/>
                <a:cs typeface="Calibri" pitchFamily="34" charset="0"/>
              </a:rPr>
              <a:t>Si NON, créer l’emploi par délibération préalablement.</a:t>
            </a:r>
          </a:p>
        </p:txBody>
      </p:sp>
      <p:sp>
        <p:nvSpPr>
          <p:cNvPr id="13" name="ZoneTexte 12">
            <a:extLst>
              <a:ext uri="{FF2B5EF4-FFF2-40B4-BE49-F238E27FC236}">
                <a16:creationId xmlns:a16="http://schemas.microsoft.com/office/drawing/2014/main" id="{5271EA55-7582-3B45-85CA-4AF82EE0D867}"/>
              </a:ext>
            </a:extLst>
          </p:cNvPr>
          <p:cNvSpPr txBox="1"/>
          <p:nvPr/>
        </p:nvSpPr>
        <p:spPr>
          <a:xfrm>
            <a:off x="1331640" y="5222067"/>
            <a:ext cx="6705600" cy="707886"/>
          </a:xfrm>
          <a:prstGeom prst="rect">
            <a:avLst/>
          </a:prstGeom>
          <a:noFill/>
        </p:spPr>
        <p:txBody>
          <a:bodyPr wrap="square" rtlCol="0">
            <a:spAutoFit/>
          </a:bodyPr>
          <a:lstStyle/>
          <a:p>
            <a:pPr algn="just"/>
            <a:r>
              <a:rPr lang="fr-FR" sz="2000" dirty="0">
                <a:solidFill>
                  <a:srgbClr val="00B0F0"/>
                </a:solidFill>
                <a:effectLst/>
                <a:latin typeface="Calibri" panose="020F0502020204030204" pitchFamily="34" charset="0"/>
                <a:ea typeface="Aptos" panose="020B0004020202020204" pitchFamily="34" charset="0"/>
                <a:cs typeface="Aptos" panose="020B0004020202020204" pitchFamily="34" charset="0"/>
              </a:rPr>
              <a:t>Recours à un </a:t>
            </a:r>
            <a:r>
              <a:rPr lang="fr-FR" sz="2000" dirty="0">
                <a:solidFill>
                  <a:srgbClr val="00B0F0"/>
                </a:solidFill>
                <a:latin typeface="Calibri" panose="020F0502020204030204" pitchFamily="34" charset="0"/>
                <a:ea typeface="Aptos" panose="020B0004020202020204" pitchFamily="34" charset="0"/>
                <a:cs typeface="Aptos" panose="020B0004020202020204" pitchFamily="34" charset="0"/>
              </a:rPr>
              <a:t>agent contractuel territorial </a:t>
            </a:r>
            <a:r>
              <a:rPr lang="fr-FR" sz="2000" dirty="0">
                <a:solidFill>
                  <a:srgbClr val="00B0F0"/>
                </a:solidFill>
                <a:effectLst/>
                <a:latin typeface="Calibri" panose="020F0502020204030204" pitchFamily="34" charset="0"/>
                <a:ea typeface="Aptos" panose="020B0004020202020204" pitchFamily="34" charset="0"/>
                <a:cs typeface="Aptos" panose="020B0004020202020204" pitchFamily="34" charset="0"/>
              </a:rPr>
              <a:t>: article L.313-1 du code général de la FP prévoit explicitement cette obligation.</a:t>
            </a:r>
            <a:endParaRPr lang="fr-FR" sz="2000" dirty="0">
              <a:solidFill>
                <a:srgbClr val="00B0F0"/>
              </a:solidFill>
              <a:effectLst/>
              <a:latin typeface="Aptos" panose="020B0004020202020204" pitchFamily="34" charset="0"/>
              <a:ea typeface="Aptos" panose="020B0004020202020204" pitchFamily="34" charset="0"/>
              <a:cs typeface="Aptos" panose="020B0004020202020204" pitchFamily="34" charset="0"/>
            </a:endParaRPr>
          </a:p>
        </p:txBody>
      </p:sp>
      <p:sp>
        <p:nvSpPr>
          <p:cNvPr id="17" name="Triangle isocèle 16">
            <a:extLst>
              <a:ext uri="{FF2B5EF4-FFF2-40B4-BE49-F238E27FC236}">
                <a16:creationId xmlns:a16="http://schemas.microsoft.com/office/drawing/2014/main" id="{EA4AA53A-B302-7D41-4932-8789E957A128}"/>
              </a:ext>
            </a:extLst>
          </p:cNvPr>
          <p:cNvSpPr/>
          <p:nvPr/>
        </p:nvSpPr>
        <p:spPr>
          <a:xfrm>
            <a:off x="762000" y="5075694"/>
            <a:ext cx="432048" cy="48690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18" name="ZoneTexte 17">
            <a:extLst>
              <a:ext uri="{FF2B5EF4-FFF2-40B4-BE49-F238E27FC236}">
                <a16:creationId xmlns:a16="http://schemas.microsoft.com/office/drawing/2014/main" id="{C8E11F73-AD52-EB94-6A25-54290B62590C}"/>
              </a:ext>
            </a:extLst>
          </p:cNvPr>
          <p:cNvSpPr txBox="1"/>
          <p:nvPr/>
        </p:nvSpPr>
        <p:spPr>
          <a:xfrm>
            <a:off x="868444" y="5169188"/>
            <a:ext cx="253596" cy="338554"/>
          </a:xfrm>
          <a:prstGeom prst="rect">
            <a:avLst/>
          </a:prstGeom>
          <a:noFill/>
          <a:ln>
            <a:noFill/>
          </a:ln>
        </p:spPr>
        <p:txBody>
          <a:bodyPr wrap="none" rtlCol="0">
            <a:spAutoFit/>
          </a:bodyPr>
          <a:lstStyle/>
          <a:p>
            <a:r>
              <a:rPr lang="fr-FR"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5622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2"/>
          <p:cNvSpPr txBox="1">
            <a:spLocks noGrp="1"/>
          </p:cNvSpPr>
          <p:nvPr>
            <p:ph type="title"/>
          </p:nvPr>
        </p:nvSpPr>
        <p:spPr>
          <a:xfrm>
            <a:off x="3740236" y="498197"/>
            <a:ext cx="5098964" cy="520655"/>
          </a:xfrm>
          <a:prstGeom prst="rect">
            <a:avLst/>
          </a:prstGeom>
        </p:spPr>
        <p:txBody>
          <a:bodyPr vert="horz" wrap="square" lIns="0" tIns="12700" rIns="0" bIns="0" rtlCol="0">
            <a:spAutoFit/>
          </a:bodyPr>
          <a:lstStyle/>
          <a:p>
            <a:pPr marL="12700">
              <a:lnSpc>
                <a:spcPct val="100000"/>
              </a:lnSpc>
              <a:spcBef>
                <a:spcPts val="100"/>
              </a:spcBef>
            </a:pPr>
            <a:r>
              <a:rPr lang="fr-FR" b="1" dirty="0">
                <a:solidFill>
                  <a:srgbClr val="00B0F0"/>
                </a:solidFill>
                <a:latin typeface="Calibri" pitchFamily="34" charset="0"/>
                <a:cs typeface="Calibri" pitchFamily="34" charset="0"/>
              </a:rPr>
              <a:t>Rappel : le recrutement</a:t>
            </a:r>
            <a:endParaRPr spc="-20" dirty="0">
              <a:solidFill>
                <a:srgbClr val="00B0F0"/>
              </a:solidFill>
            </a:endParaRPr>
          </a:p>
        </p:txBody>
      </p:sp>
      <p:sp>
        <p:nvSpPr>
          <p:cNvPr id="12" name="Rectangle 11">
            <a:extLst>
              <a:ext uri="{FF2B5EF4-FFF2-40B4-BE49-F238E27FC236}">
                <a16:creationId xmlns:a16="http://schemas.microsoft.com/office/drawing/2014/main" id="{2DAFCC0D-1FC8-8624-AB52-3D03CC41025D}"/>
              </a:ext>
            </a:extLst>
          </p:cNvPr>
          <p:cNvSpPr/>
          <p:nvPr/>
        </p:nvSpPr>
        <p:spPr>
          <a:xfrm>
            <a:off x="130923" y="1706463"/>
            <a:ext cx="8784477" cy="4770537"/>
          </a:xfrm>
          <a:prstGeom prst="rect">
            <a:avLst/>
          </a:prstGeom>
        </p:spPr>
        <p:txBody>
          <a:bodyPr wrap="square">
            <a:spAutoFit/>
          </a:bodyPr>
          <a:lstStyle/>
          <a:p>
            <a:pPr lvl="0" algn="ctr">
              <a:spcBef>
                <a:spcPct val="20000"/>
              </a:spcBef>
            </a:pPr>
            <a:endParaRPr lang="fr-FR" sz="1200" b="1" dirty="0">
              <a:latin typeface="Arial" pitchFamily="34" charset="0"/>
              <a:cs typeface="Arial" pitchFamily="34" charset="0"/>
            </a:endParaRPr>
          </a:p>
          <a:p>
            <a:pPr marL="342900" indent="-342900" algn="just">
              <a:buFont typeface="Wingdings" pitchFamily="2" charset="2"/>
              <a:buChar char="v"/>
            </a:pPr>
            <a:r>
              <a:rPr lang="fr-FR" sz="2000" b="1" dirty="0">
                <a:solidFill>
                  <a:prstClr val="black"/>
                </a:solidFill>
                <a:latin typeface="Calibri" pitchFamily="34" charset="0"/>
                <a:cs typeface="Calibri" pitchFamily="34" charset="0"/>
              </a:rPr>
              <a:t>Publicité de la vacance d’emploi : </a:t>
            </a:r>
            <a:r>
              <a:rPr lang="fr-FR" sz="2000" dirty="0">
                <a:latin typeface="Calibri" pitchFamily="34" charset="0"/>
                <a:cs typeface="Calibri" pitchFamily="34" charset="0"/>
              </a:rPr>
              <a:t>il s’agit de la réalisation d’une déclaration de vacance transmise en Préfecture par arrêté établi par le CDG. </a:t>
            </a:r>
            <a:r>
              <a:rPr lang="fr-FR" sz="2000" dirty="0">
                <a:solidFill>
                  <a:prstClr val="black"/>
                </a:solidFill>
                <a:latin typeface="Calibri" pitchFamily="34" charset="0"/>
                <a:cs typeface="Calibri" pitchFamily="34" charset="0"/>
              </a:rPr>
              <a:t>La publicité légale est rendue obligatoire par le Code Général de la Fonction Publique.</a:t>
            </a:r>
          </a:p>
          <a:p>
            <a:pPr indent="-342900" algn="just"/>
            <a:endParaRPr lang="fr-FR" sz="2000" b="1" dirty="0">
              <a:solidFill>
                <a:srgbClr val="FF0000"/>
              </a:solidFill>
              <a:latin typeface="Calibri" pitchFamily="34" charset="0"/>
              <a:cs typeface="Calibri" pitchFamily="34" charset="0"/>
            </a:endParaRPr>
          </a:p>
          <a:p>
            <a:pPr indent="-342900" algn="just"/>
            <a:r>
              <a:rPr lang="fr-FR" sz="2000" b="1" dirty="0">
                <a:solidFill>
                  <a:srgbClr val="FF0000"/>
                </a:solidFill>
                <a:latin typeface="Calibri" pitchFamily="34" charset="0"/>
                <a:cs typeface="Calibri" pitchFamily="34" charset="0"/>
              </a:rPr>
              <a:t>Durée DVE : respecter un délai raisonnable (ni trop tôt ni trop tard, 2 mois issus de décisions de la jurisprudence).</a:t>
            </a:r>
          </a:p>
          <a:p>
            <a:pPr marL="342900" indent="-342900" algn="just"/>
            <a:r>
              <a:rPr lang="fr-FR" sz="2000" b="1" dirty="0">
                <a:solidFill>
                  <a:srgbClr val="FF0000"/>
                </a:solidFill>
                <a:latin typeface="Calibri" pitchFamily="34" charset="0"/>
                <a:cs typeface="Calibri" pitchFamily="34" charset="0"/>
              </a:rPr>
              <a:t>	 </a:t>
            </a:r>
          </a:p>
          <a:p>
            <a:pPr lvl="0" algn="just">
              <a:spcBef>
                <a:spcPct val="20000"/>
              </a:spcBef>
            </a:pPr>
            <a:r>
              <a:rPr lang="fr-FR" sz="2000" b="1" dirty="0">
                <a:solidFill>
                  <a:srgbClr val="FF0000"/>
                </a:solidFill>
                <a:latin typeface="Calibri" pitchFamily="34" charset="0"/>
                <a:cs typeface="Calibri" pitchFamily="34" charset="0"/>
              </a:rPr>
              <a:t>	</a:t>
            </a:r>
            <a:r>
              <a:rPr lang="fr-FR" sz="2000" b="1" dirty="0">
                <a:latin typeface="Calibri" pitchFamily="34" charset="0"/>
                <a:cs typeface="Calibri" pitchFamily="34" charset="0"/>
              </a:rPr>
              <a:t>un délai supplémentaire est souhaité pendant le période estivale </a:t>
            </a:r>
          </a:p>
          <a:p>
            <a:pPr lvl="0" algn="just">
              <a:spcBef>
                <a:spcPct val="20000"/>
              </a:spcBef>
            </a:pPr>
            <a:endParaRPr lang="fr-FR" sz="2000" b="1" dirty="0">
              <a:latin typeface="Calibri" pitchFamily="34" charset="0"/>
              <a:cs typeface="Calibri" pitchFamily="34" charset="0"/>
            </a:endParaRPr>
          </a:p>
          <a:p>
            <a:pPr marL="342900" indent="-342900" algn="just">
              <a:buFont typeface="Wingdings" pitchFamily="2" charset="2"/>
              <a:buChar char="v"/>
            </a:pPr>
            <a:r>
              <a:rPr lang="fr-FR" sz="2000" b="1" dirty="0">
                <a:solidFill>
                  <a:prstClr val="black"/>
                </a:solidFill>
                <a:latin typeface="Calibri" pitchFamily="34" charset="0"/>
                <a:cs typeface="Calibri" pitchFamily="34" charset="0"/>
              </a:rPr>
              <a:t>Diffusion d’une offre d’emploi </a:t>
            </a:r>
            <a:r>
              <a:rPr lang="fr-FR" sz="2000" dirty="0">
                <a:solidFill>
                  <a:prstClr val="black"/>
                </a:solidFill>
                <a:latin typeface="Calibri" pitchFamily="34" charset="0"/>
                <a:cs typeface="Calibri" pitchFamily="34" charset="0"/>
              </a:rPr>
              <a:t>: </a:t>
            </a:r>
            <a:r>
              <a:rPr lang="fr-FR" sz="2000" dirty="0">
                <a:latin typeface="Calibri" pitchFamily="34" charset="0"/>
                <a:cs typeface="Calibri" pitchFamily="34" charset="0"/>
              </a:rPr>
              <a:t>il s’agit d’un appel à candidature diffusé auprès du grand public.</a:t>
            </a:r>
            <a:endParaRPr lang="fr-FR" sz="2000" dirty="0">
              <a:solidFill>
                <a:prstClr val="black"/>
              </a:solidFill>
              <a:latin typeface="Calibri" pitchFamily="34" charset="0"/>
              <a:cs typeface="Calibri" pitchFamily="34" charset="0"/>
            </a:endParaRPr>
          </a:p>
          <a:p>
            <a:pPr indent="-342900" algn="just"/>
            <a:r>
              <a:rPr lang="fr-FR" sz="2000" b="1" dirty="0">
                <a:solidFill>
                  <a:srgbClr val="FF0000"/>
                </a:solidFill>
                <a:latin typeface="Calibri" pitchFamily="34" charset="0"/>
                <a:cs typeface="Calibri" pitchFamily="34" charset="0"/>
              </a:rPr>
              <a:t>Délai : minimum 1 mois, à définir selon la nature du poste et la catégorie (cf.  jurisprudence).</a:t>
            </a:r>
          </a:p>
          <a:p>
            <a:pPr>
              <a:spcBef>
                <a:spcPct val="20000"/>
              </a:spcBef>
            </a:pPr>
            <a:endParaRPr lang="fr-FR" sz="2000" b="1" dirty="0">
              <a:solidFill>
                <a:srgbClr val="FF0000"/>
              </a:solidFill>
              <a:latin typeface="Arial" pitchFamily="34" charset="0"/>
              <a:cs typeface="Arial" pitchFamily="34" charset="0"/>
            </a:endParaRPr>
          </a:p>
        </p:txBody>
      </p:sp>
      <p:sp>
        <p:nvSpPr>
          <p:cNvPr id="3" name="Triangle isocèle 2">
            <a:extLst>
              <a:ext uri="{FF2B5EF4-FFF2-40B4-BE49-F238E27FC236}">
                <a16:creationId xmlns:a16="http://schemas.microsoft.com/office/drawing/2014/main" id="{0ED572DF-7A37-D025-1C5F-13DC025BD0FD}"/>
              </a:ext>
            </a:extLst>
          </p:cNvPr>
          <p:cNvSpPr/>
          <p:nvPr/>
        </p:nvSpPr>
        <p:spPr>
          <a:xfrm>
            <a:off x="609600" y="3932694"/>
            <a:ext cx="432048" cy="48690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4" name="ZoneTexte 3">
            <a:extLst>
              <a:ext uri="{FF2B5EF4-FFF2-40B4-BE49-F238E27FC236}">
                <a16:creationId xmlns:a16="http://schemas.microsoft.com/office/drawing/2014/main" id="{7ABE470A-5C38-7F5C-4713-54E9C5E153E0}"/>
              </a:ext>
            </a:extLst>
          </p:cNvPr>
          <p:cNvSpPr txBox="1"/>
          <p:nvPr/>
        </p:nvSpPr>
        <p:spPr>
          <a:xfrm>
            <a:off x="716044" y="4026188"/>
            <a:ext cx="253596" cy="338554"/>
          </a:xfrm>
          <a:prstGeom prst="rect">
            <a:avLst/>
          </a:prstGeom>
          <a:noFill/>
          <a:ln>
            <a:noFill/>
          </a:ln>
        </p:spPr>
        <p:txBody>
          <a:bodyPr wrap="none" rtlCol="0">
            <a:spAutoFit/>
          </a:bodyPr>
          <a:lstStyle/>
          <a:p>
            <a:r>
              <a:rPr lang="fr-FR"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332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Logo_CDG18_BS.jpg"/>
          <p:cNvPicPr>
            <a:picLocks noChangeAspect="1"/>
          </p:cNvPicPr>
          <p:nvPr/>
        </p:nvPicPr>
        <p:blipFill>
          <a:blip r:embed="rId2"/>
          <a:stretch>
            <a:fillRect/>
          </a:stretch>
        </p:blipFill>
        <p:spPr>
          <a:xfrm>
            <a:off x="0" y="0"/>
            <a:ext cx="1422426" cy="1443762"/>
          </a:xfrm>
          <a:prstGeom prst="rect">
            <a:avLst/>
          </a:prstGeom>
        </p:spPr>
      </p:pic>
      <p:grpSp>
        <p:nvGrpSpPr>
          <p:cNvPr id="6" name="Groupe 14"/>
          <p:cNvGrpSpPr>
            <a:grpSpLocks/>
          </p:cNvGrpSpPr>
          <p:nvPr/>
        </p:nvGrpSpPr>
        <p:grpSpPr bwMode="auto">
          <a:xfrm>
            <a:off x="1354240" y="186233"/>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4" name="Rectangle 3">
            <a:extLst>
              <a:ext uri="{FF2B5EF4-FFF2-40B4-BE49-F238E27FC236}">
                <a16:creationId xmlns:a16="http://schemas.microsoft.com/office/drawing/2014/main" id="{A578FCB4-5545-7A6A-3FE9-749A16243575}"/>
              </a:ext>
            </a:extLst>
          </p:cNvPr>
          <p:cNvSpPr/>
          <p:nvPr/>
        </p:nvSpPr>
        <p:spPr>
          <a:xfrm>
            <a:off x="152400" y="1340768"/>
            <a:ext cx="8686379" cy="5687711"/>
          </a:xfrm>
          <a:prstGeom prst="rect">
            <a:avLst/>
          </a:prstGeom>
        </p:spPr>
        <p:txBody>
          <a:bodyPr wrap="square">
            <a:spAutoFit/>
          </a:bodyPr>
          <a:lstStyle/>
          <a:p>
            <a:pPr lvl="0" algn="ctr">
              <a:spcBef>
                <a:spcPct val="20000"/>
              </a:spcBef>
            </a:pPr>
            <a:endParaRPr lang="fr-FR" sz="2000" b="1" dirty="0">
              <a:solidFill>
                <a:srgbClr val="00B050"/>
              </a:solidFill>
              <a:latin typeface="Arial" pitchFamily="34" charset="0"/>
              <a:cs typeface="Arial" pitchFamily="34" charset="0"/>
            </a:endParaRPr>
          </a:p>
          <a:p>
            <a:pPr algn="just"/>
            <a:r>
              <a:rPr lang="fr-FR" sz="2800" b="1" dirty="0"/>
              <a:t>	</a:t>
            </a:r>
            <a:r>
              <a:rPr lang="fr-FR" sz="2400" b="1" dirty="0">
                <a:solidFill>
                  <a:srgbClr val="00B0F0"/>
                </a:solidFill>
                <a:latin typeface="Calibri" pitchFamily="34" charset="0"/>
                <a:cs typeface="Calibri" pitchFamily="34" charset="0"/>
              </a:rPr>
              <a:t>Dans quels cas ne pas saisir de déclaration d’emploi :</a:t>
            </a:r>
          </a:p>
          <a:p>
            <a:pPr algn="just"/>
            <a:endParaRPr lang="fr-FR" sz="2400" b="1" dirty="0">
              <a:solidFill>
                <a:schemeClr val="tx2">
                  <a:lumMod val="60000"/>
                  <a:lumOff val="40000"/>
                </a:schemeClr>
              </a:solidFill>
              <a:latin typeface="Calibri" pitchFamily="34" charset="0"/>
              <a:cs typeface="Calibri" pitchFamily="34" charset="0"/>
            </a:endParaRPr>
          </a:p>
          <a:p>
            <a:endParaRPr lang="fr-FR" sz="1000" dirty="0"/>
          </a:p>
          <a:p>
            <a:pPr algn="just">
              <a:spcAft>
                <a:spcPts val="600"/>
              </a:spcAft>
              <a:buFont typeface="Wingdings" pitchFamily="2" charset="2"/>
              <a:buChar char="Ø"/>
            </a:pPr>
            <a:r>
              <a:rPr lang="fr-FR" sz="2000" dirty="0">
                <a:latin typeface="Calibri" pitchFamily="34" charset="0"/>
                <a:cs typeface="Calibri" pitchFamily="34" charset="0"/>
              </a:rPr>
              <a:t> Pour tous les avancements de grade ;</a:t>
            </a:r>
          </a:p>
          <a:p>
            <a:pPr algn="just">
              <a:spcAft>
                <a:spcPts val="600"/>
              </a:spcAft>
              <a:buFont typeface="Wingdings" pitchFamily="2" charset="2"/>
              <a:buChar char="Ø"/>
            </a:pPr>
            <a:r>
              <a:rPr lang="fr-FR" sz="2000" dirty="0">
                <a:latin typeface="Calibri" pitchFamily="34" charset="0"/>
                <a:cs typeface="Calibri" pitchFamily="34" charset="0"/>
              </a:rPr>
              <a:t> Pour les accroissements temporaires et saisonniers d’activité ;</a:t>
            </a:r>
          </a:p>
          <a:p>
            <a:pPr algn="just">
              <a:spcAft>
                <a:spcPts val="600"/>
              </a:spcAft>
              <a:buFont typeface="Wingdings" pitchFamily="2" charset="2"/>
              <a:buChar char="Ø"/>
            </a:pPr>
            <a:r>
              <a:rPr lang="fr-FR" sz="2000" dirty="0">
                <a:latin typeface="Calibri" pitchFamily="34" charset="0"/>
                <a:cs typeface="Calibri" pitchFamily="34" charset="0"/>
              </a:rPr>
              <a:t> En cas de détachement inférieur à 6 mois ;</a:t>
            </a:r>
          </a:p>
          <a:p>
            <a:pPr algn="just">
              <a:spcAft>
                <a:spcPts val="600"/>
              </a:spcAft>
              <a:buFont typeface="Wingdings" pitchFamily="2" charset="2"/>
              <a:buChar char="Ø"/>
            </a:pPr>
            <a:r>
              <a:rPr lang="fr-FR" sz="2000" dirty="0">
                <a:latin typeface="Calibri" pitchFamily="34" charset="0"/>
                <a:cs typeface="Calibri" pitchFamily="34" charset="0"/>
              </a:rPr>
              <a:t> En cas de disponibilité de moins de 6 mois pour raisons familiales ou d’office à l’expiration des droits statutaires à congés de maladie ;</a:t>
            </a:r>
          </a:p>
          <a:p>
            <a:pPr algn="just">
              <a:spcAft>
                <a:spcPts val="600"/>
              </a:spcAft>
              <a:buFont typeface="Wingdings" pitchFamily="2" charset="2"/>
              <a:buChar char="Ø"/>
            </a:pPr>
            <a:r>
              <a:rPr lang="fr-FR" sz="2000" dirty="0">
                <a:latin typeface="Calibri" pitchFamily="34" charset="0"/>
                <a:cs typeface="Calibri" pitchFamily="34" charset="0"/>
              </a:rPr>
              <a:t> En cas de suspension dans l’attente de la saisine du Conseil de Discipline ;</a:t>
            </a:r>
          </a:p>
          <a:p>
            <a:pPr algn="just">
              <a:spcAft>
                <a:spcPts val="600"/>
              </a:spcAft>
              <a:buFont typeface="Wingdings" pitchFamily="2" charset="2"/>
              <a:buChar char="Ø"/>
            </a:pPr>
            <a:r>
              <a:rPr lang="fr-FR" sz="2000" dirty="0">
                <a:latin typeface="Calibri" pitchFamily="34" charset="0"/>
                <a:cs typeface="Calibri" pitchFamily="34" charset="0"/>
              </a:rPr>
              <a:t> </a:t>
            </a:r>
            <a:r>
              <a:rPr lang="fr-FR" sz="2000" dirty="0">
                <a:cs typeface="Calibri" pitchFamily="34" charset="0"/>
              </a:rPr>
              <a:t>Les emplois de collaborateurs de cabinet ;</a:t>
            </a:r>
          </a:p>
          <a:p>
            <a:pPr algn="just">
              <a:spcAft>
                <a:spcPts val="600"/>
              </a:spcAft>
              <a:buFont typeface="Wingdings" pitchFamily="2" charset="2"/>
              <a:buChar char="Ø"/>
            </a:pPr>
            <a:r>
              <a:rPr lang="fr-FR" sz="2000" b="0" i="0" u="none" strike="noStrike" baseline="0" dirty="0">
                <a:cs typeface="Calibri" pitchFamily="34" charset="0"/>
              </a:rPr>
              <a:t> </a:t>
            </a:r>
            <a:r>
              <a:rPr lang="fr-FR" sz="2000" b="0" i="0" u="none" strike="noStrike" baseline="0" dirty="0"/>
              <a:t>Lors de la titularisation d’un stagiaire fonctionnaire ; </a:t>
            </a:r>
          </a:p>
          <a:p>
            <a:pPr algn="just">
              <a:spcAft>
                <a:spcPts val="600"/>
              </a:spcAft>
              <a:buFont typeface="Wingdings" pitchFamily="2" charset="2"/>
              <a:buChar char="Ø"/>
            </a:pPr>
            <a:r>
              <a:rPr lang="fr-FR" sz="2000" dirty="0"/>
              <a:t> </a:t>
            </a:r>
            <a:r>
              <a:rPr lang="fr-FR" sz="2000" b="0" i="0" u="none" strike="noStrike" baseline="0" dirty="0"/>
              <a:t>En cas de titularisation à l'issue d'un contrat d'apprentissage d'un travailleur en situation de handicap (</a:t>
            </a:r>
            <a:r>
              <a:rPr lang="fr-FR" sz="2000" b="0" i="1" u="none" strike="noStrike" baseline="0" dirty="0"/>
              <a:t>dispositif expérimental jusqu'au 6 août 2024 - décret n° 2020-530</a:t>
            </a:r>
            <a:r>
              <a:rPr lang="fr-FR" sz="2000" b="0" i="0" u="none" strike="noStrike" baseline="0" dirty="0"/>
              <a:t>). </a:t>
            </a:r>
            <a:endParaRPr lang="fr-FR" sz="2000" dirty="0">
              <a:cs typeface="Calibri" pitchFamily="34" charset="0"/>
            </a:endParaRPr>
          </a:p>
          <a:p>
            <a:pPr lvl="0" algn="ctr">
              <a:spcBef>
                <a:spcPct val="20000"/>
              </a:spcBef>
            </a:pPr>
            <a:endParaRPr lang="fr-FR" dirty="0">
              <a:solidFill>
                <a:prstClr val="black"/>
              </a:solidFill>
              <a:latin typeface="Arial" pitchFamily="34" charset="0"/>
              <a:cs typeface="Arial" pitchFamily="34" charset="0"/>
            </a:endParaRPr>
          </a:p>
        </p:txBody>
      </p:sp>
      <p:sp>
        <p:nvSpPr>
          <p:cNvPr id="5" name="Triangle isocèle 4">
            <a:extLst>
              <a:ext uri="{FF2B5EF4-FFF2-40B4-BE49-F238E27FC236}">
                <a16:creationId xmlns:a16="http://schemas.microsoft.com/office/drawing/2014/main" id="{300744E7-1569-071E-93E8-B94C14E13FEA}"/>
              </a:ext>
            </a:extLst>
          </p:cNvPr>
          <p:cNvSpPr/>
          <p:nvPr/>
        </p:nvSpPr>
        <p:spPr>
          <a:xfrm>
            <a:off x="395536" y="1484784"/>
            <a:ext cx="792088" cy="93610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a:t>
            </a:r>
          </a:p>
        </p:txBody>
      </p:sp>
      <p:sp>
        <p:nvSpPr>
          <p:cNvPr id="9" name="ZoneTexte 8">
            <a:extLst>
              <a:ext uri="{FF2B5EF4-FFF2-40B4-BE49-F238E27FC236}">
                <a16:creationId xmlns:a16="http://schemas.microsoft.com/office/drawing/2014/main" id="{CA00740C-3AD0-F4EA-E39D-B6EC5888DB57}"/>
              </a:ext>
            </a:extLst>
          </p:cNvPr>
          <p:cNvSpPr txBox="1"/>
          <p:nvPr/>
        </p:nvSpPr>
        <p:spPr>
          <a:xfrm>
            <a:off x="656767" y="1772816"/>
            <a:ext cx="304892" cy="523220"/>
          </a:xfrm>
          <a:prstGeom prst="rect">
            <a:avLst/>
          </a:prstGeom>
          <a:noFill/>
        </p:spPr>
        <p:txBody>
          <a:bodyPr wrap="none" rtlCol="0">
            <a:spAutoFit/>
          </a:bodyPr>
          <a:lstStyle/>
          <a:p>
            <a:r>
              <a:rPr lang="fr-FR"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599873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23832</TotalTime>
  <Words>2671</Words>
  <Application>Microsoft Office PowerPoint</Application>
  <PresentationFormat>Affichage à l'écran (4:3)</PresentationFormat>
  <Paragraphs>325</Paragraphs>
  <Slides>32</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Aptos</vt:lpstr>
      <vt:lpstr>Arial</vt:lpstr>
      <vt:lpstr>Calibri</vt:lpstr>
      <vt:lpstr>Calibri Light</vt:lpstr>
      <vt:lpstr>Trebuchet MS</vt:lpstr>
      <vt:lpstr>Wingdings</vt:lpstr>
      <vt:lpstr>Thème Office</vt:lpstr>
      <vt:lpstr>LES VISIOS DU CDG18 Session 12 – Juin 2024</vt:lpstr>
      <vt:lpstr>SOMMAIRE </vt:lpstr>
      <vt:lpstr>Présentation PowerPoint</vt:lpstr>
      <vt:lpstr>Présentation PowerPoint</vt:lpstr>
      <vt:lpstr>Présentation PowerPoint</vt:lpstr>
      <vt:lpstr>Adhésion au SET</vt:lpstr>
      <vt:lpstr>En amont du recrutement</vt:lpstr>
      <vt:lpstr>Rappel : le recrutement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Définitions et obligations règlementaires</vt:lpstr>
      <vt:lpstr>Définitions et obligations règlementaires</vt:lpstr>
      <vt:lpstr>Le CDG et la PSC</vt:lpstr>
      <vt:lpstr>Les échéances à venir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232</cp:revision>
  <dcterms:created xsi:type="dcterms:W3CDTF">2022-04-29T09:00:44Z</dcterms:created>
  <dcterms:modified xsi:type="dcterms:W3CDTF">2024-06-13T15:05:08Z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